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2" r:id="rId5"/>
    <p:sldId id="263"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154"/>
    <a:srgbClr val="FD4A03"/>
    <a:srgbClr val="F05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9" d="100"/>
          <a:sy n="79" d="100"/>
        </p:scale>
        <p:origin x="106" y="2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8C66AA-3430-4EEB-8075-14B7D6662F3F}"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37742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C66AA-3430-4EEB-8075-14B7D6662F3F}"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422575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C66AA-3430-4EEB-8075-14B7D6662F3F}"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151361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C66AA-3430-4EEB-8075-14B7D6662F3F}"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27357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C66AA-3430-4EEB-8075-14B7D6662F3F}"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399103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8C66AA-3430-4EEB-8075-14B7D6662F3F}"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225515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8C66AA-3430-4EEB-8075-14B7D6662F3F}"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398519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C66AA-3430-4EEB-8075-14B7D6662F3F}"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36117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66AA-3430-4EEB-8075-14B7D6662F3F}"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360491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8C66AA-3430-4EEB-8075-14B7D6662F3F}"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372502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8C66AA-3430-4EEB-8075-14B7D6662F3F}"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ACCB9-997E-4CEA-AC44-D0D3AB7F0A8B}" type="slidenum">
              <a:rPr lang="en-US" smtClean="0"/>
              <a:t>‹#›</a:t>
            </a:fld>
            <a:endParaRPr lang="en-US"/>
          </a:p>
        </p:txBody>
      </p:sp>
    </p:spTree>
    <p:extLst>
      <p:ext uri="{BB962C8B-B14F-4D97-AF65-F5344CB8AC3E}">
        <p14:creationId xmlns:p14="http://schemas.microsoft.com/office/powerpoint/2010/main" val="15151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C66AA-3430-4EEB-8075-14B7D6662F3F}"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ACCB9-997E-4CEA-AC44-D0D3AB7F0A8B}" type="slidenum">
              <a:rPr lang="en-US" smtClean="0"/>
              <a:t>‹#›</a:t>
            </a:fld>
            <a:endParaRPr lang="en-US"/>
          </a:p>
        </p:txBody>
      </p:sp>
    </p:spTree>
    <p:extLst>
      <p:ext uri="{BB962C8B-B14F-4D97-AF65-F5344CB8AC3E}">
        <p14:creationId xmlns:p14="http://schemas.microsoft.com/office/powerpoint/2010/main" val="2985258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green, hairpiece&#10;&#10;Description automatically generated">
            <a:extLst>
              <a:ext uri="{FF2B5EF4-FFF2-40B4-BE49-F238E27FC236}">
                <a16:creationId xmlns:a16="http://schemas.microsoft.com/office/drawing/2014/main" id="{76D0E173-7788-41E2-B533-9A2714296EBE}"/>
              </a:ext>
            </a:extLst>
          </p:cNvPr>
          <p:cNvPicPr>
            <a:picLocks noChangeAspect="1"/>
          </p:cNvPicPr>
          <p:nvPr/>
        </p:nvPicPr>
        <p:blipFill rotWithShape="1">
          <a:blip r:embed="rId2">
            <a:extLst>
              <a:ext uri="{28A0092B-C50C-407E-A947-70E740481C1C}">
                <a14:useLocalDpi xmlns:a14="http://schemas.microsoft.com/office/drawing/2010/main" val="0"/>
              </a:ext>
            </a:extLst>
          </a:blip>
          <a:srcRect t="6267"/>
          <a:stretch/>
        </p:blipFill>
        <p:spPr>
          <a:xfrm>
            <a:off x="20" y="1282"/>
            <a:ext cx="12191980" cy="6856718"/>
          </a:xfrm>
          <a:prstGeom prst="rect">
            <a:avLst/>
          </a:prstGeom>
        </p:spPr>
      </p:pic>
      <p:sp>
        <p:nvSpPr>
          <p:cNvPr id="9" name="Rectangle: Rounded Corners 8">
            <a:extLst>
              <a:ext uri="{FF2B5EF4-FFF2-40B4-BE49-F238E27FC236}">
                <a16:creationId xmlns:a16="http://schemas.microsoft.com/office/drawing/2014/main" id="{4B457D42-95AE-4316-9BA1-E03778BE0F63}"/>
              </a:ext>
            </a:extLst>
          </p:cNvPr>
          <p:cNvSpPr/>
          <p:nvPr/>
        </p:nvSpPr>
        <p:spPr>
          <a:xfrm>
            <a:off x="3543670" y="1318593"/>
            <a:ext cx="5104660" cy="1394014"/>
          </a:xfrm>
          <a:prstGeom prst="round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Connections from </a:t>
            </a:r>
          </a:p>
          <a:p>
            <a:pPr algn="ctr"/>
            <a:r>
              <a:rPr lang="en-US" sz="4000" b="1" dirty="0">
                <a:effectLst>
                  <a:outerShdw blurRad="38100" dist="38100" dir="2700000" algn="tl">
                    <a:srgbClr val="000000">
                      <a:alpha val="43137"/>
                    </a:srgbClr>
                  </a:outerShdw>
                </a:effectLst>
              </a:rPr>
              <a:t>Genesis to Revelation</a:t>
            </a:r>
          </a:p>
        </p:txBody>
      </p:sp>
    </p:spTree>
    <p:extLst>
      <p:ext uri="{BB962C8B-B14F-4D97-AF65-F5344CB8AC3E}">
        <p14:creationId xmlns:p14="http://schemas.microsoft.com/office/powerpoint/2010/main" val="159208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close up of a document&#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t="15616" r="1" b="4771"/>
          <a:stretch/>
        </p:blipFill>
        <p:spPr>
          <a:xfrm>
            <a:off x="317636" y="312404"/>
            <a:ext cx="3797570" cy="2010551"/>
          </a:xfrm>
          <a:prstGeom prst="rect">
            <a:avLst/>
          </a:prstGeom>
          <a:solidFill>
            <a:srgbClr val="FFFFFF">
              <a:shade val="85000"/>
            </a:srgbClr>
          </a:solidFill>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680" r="20805" b="1"/>
          <a:stretch/>
        </p:blipFill>
        <p:spPr>
          <a:xfrm>
            <a:off x="4202549" y="321732"/>
            <a:ext cx="3793472" cy="411132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5154" b="14263"/>
          <a:stretch/>
        </p:blipFill>
        <p:spPr>
          <a:xfrm>
            <a:off x="8086176" y="321733"/>
            <a:ext cx="3797984" cy="2010552"/>
          </a:xfrm>
          <a:prstGeom prst="rect">
            <a:avLst/>
          </a:prstGeom>
        </p:spPr>
      </p:pic>
      <p:pic>
        <p:nvPicPr>
          <p:cNvPr id="11" name="Picture 10" descr="A picture containing text, nature&#10;&#10;Description automatically generated">
            <a:extLst>
              <a:ext uri="{FF2B5EF4-FFF2-40B4-BE49-F238E27FC236}">
                <a16:creationId xmlns:a16="http://schemas.microsoft.com/office/drawing/2014/main" id="{98ED2811-88AE-4EEA-8364-FC973B56DC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589" r="1" b="654"/>
          <a:stretch/>
        </p:blipFill>
        <p:spPr>
          <a:xfrm>
            <a:off x="317634" y="2422098"/>
            <a:ext cx="3794760" cy="2013804"/>
          </a:xfrm>
          <a:prstGeom prst="rect">
            <a:avLst/>
          </a:prstGeom>
        </p:spPr>
      </p:pic>
      <p:pic>
        <p:nvPicPr>
          <p:cNvPr id="6" name="Picture 5" descr="A garden in front of a building&#10;&#10;Description automatically generated with medium confidence"/>
          <p:cNvPicPr>
            <a:picLocks noChangeAspect="1"/>
          </p:cNvPicPr>
          <p:nvPr/>
        </p:nvPicPr>
        <p:blipFill rotWithShape="1">
          <a:blip r:embed="rId6">
            <a:extLst>
              <a:ext uri="{28A0092B-C50C-407E-A947-70E740481C1C}">
                <a14:useLocalDpi xmlns:a14="http://schemas.microsoft.com/office/drawing/2010/main" val="0"/>
              </a:ext>
            </a:extLst>
          </a:blip>
          <a:srcRect t="29496" b="259"/>
          <a:stretch/>
        </p:blipFill>
        <p:spPr>
          <a:xfrm>
            <a:off x="8082952" y="2431705"/>
            <a:ext cx="3797983" cy="2000947"/>
          </a:xfrm>
          <a:prstGeom prst="rect">
            <a:avLst/>
          </a:prstGeom>
        </p:spPr>
      </p:pic>
      <p:pic>
        <p:nvPicPr>
          <p:cNvPr id="8" name="Picture 7" descr="A couple people walking in a garden&#10;&#10;Description automatically generated with low confidence"/>
          <p:cNvPicPr>
            <a:picLocks noChangeAspect="1"/>
          </p:cNvPicPr>
          <p:nvPr/>
        </p:nvPicPr>
        <p:blipFill rotWithShape="1">
          <a:blip r:embed="rId7" cstate="print">
            <a:extLst>
              <a:ext uri="{28A0092B-C50C-407E-A947-70E740481C1C}">
                <a14:useLocalDpi xmlns:a14="http://schemas.microsoft.com/office/drawing/2010/main" val="0"/>
              </a:ext>
            </a:extLst>
          </a:blip>
          <a:srcRect t="17030" r="1" b="3597"/>
          <a:stretch/>
        </p:blipFill>
        <p:spPr>
          <a:xfrm>
            <a:off x="317634" y="4525716"/>
            <a:ext cx="3794760" cy="2010551"/>
          </a:xfrm>
          <a:prstGeom prst="rect">
            <a:avLst/>
          </a:prstGeom>
        </p:spPr>
      </p:pic>
      <p:cxnSp>
        <p:nvCxnSpPr>
          <p:cNvPr id="18" name="Straight Connector 17">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84806" y="4770879"/>
            <a:ext cx="6829520" cy="15804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3600" b="1" kern="1200" dirty="0">
                <a:solidFill>
                  <a:srgbClr val="FFFFFF"/>
                </a:solidFill>
                <a:effectLst>
                  <a:outerShdw blurRad="38100" dist="38100" dir="2700000" algn="tl">
                    <a:srgbClr val="000000">
                      <a:alpha val="43137"/>
                    </a:srgbClr>
                  </a:outerShdw>
                </a:effectLst>
                <a:latin typeface="+mj-lt"/>
                <a:ea typeface="+mj-ea"/>
                <a:cs typeface="+mj-cs"/>
              </a:rPr>
              <a:t>In the beginning God created…</a:t>
            </a:r>
          </a:p>
          <a:p>
            <a:pPr algn="ctr">
              <a:lnSpc>
                <a:spcPct val="90000"/>
              </a:lnSpc>
              <a:spcBef>
                <a:spcPct val="0"/>
              </a:spcBef>
              <a:spcAft>
                <a:spcPts val="600"/>
              </a:spcAft>
            </a:pPr>
            <a:r>
              <a:rPr lang="en-US" sz="6000" b="1" kern="1200" dirty="0">
                <a:solidFill>
                  <a:srgbClr val="FFFFFF"/>
                </a:solidFill>
                <a:effectLst>
                  <a:outerShdw blurRad="38100" dist="38100" dir="2700000" algn="tl">
                    <a:srgbClr val="000000">
                      <a:alpha val="43137"/>
                    </a:srgbClr>
                  </a:outerShdw>
                </a:effectLst>
                <a:latin typeface="+mj-lt"/>
                <a:ea typeface="+mj-ea"/>
                <a:cs typeface="+mj-cs"/>
              </a:rPr>
              <a:t>The Garden</a:t>
            </a:r>
          </a:p>
        </p:txBody>
      </p:sp>
    </p:spTree>
    <p:extLst>
      <p:ext uri="{BB962C8B-B14F-4D97-AF65-F5344CB8AC3E}">
        <p14:creationId xmlns:p14="http://schemas.microsoft.com/office/powerpoint/2010/main" val="578810125"/>
      </p:ext>
    </p:extLst>
  </p:cSld>
  <p:clrMapOvr>
    <a:masterClrMapping/>
  </p:clrMapOvr>
  <mc:AlternateContent xmlns:mc="http://schemas.openxmlformats.org/markup-compatibility/2006">
    <mc:Choice xmlns:p14="http://schemas.microsoft.com/office/powerpoint/2010/main" Requires="p14">
      <p:transition spd="slow" p14:dur="4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4A03"/>
            </a:gs>
            <a:gs pos="48000">
              <a:schemeClr val="accent2">
                <a:lumMod val="97000"/>
                <a:lumOff val="3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386366" y="1596980"/>
            <a:ext cx="11307651" cy="4932609"/>
          </a:xfrm>
        </p:spPr>
        <p:txBody>
          <a:bodyPr>
            <a:normAutofit/>
          </a:bodyPr>
          <a:lstStyle/>
          <a:p>
            <a:pPr marL="0" indent="0">
              <a:buNone/>
            </a:pPr>
            <a:r>
              <a:rPr lang="en-US" sz="3800" b="1" dirty="0">
                <a:solidFill>
                  <a:schemeClr val="bg1"/>
                </a:solidFill>
              </a:rPr>
              <a:t>What images come to mind when we read ‘Garden’?</a:t>
            </a:r>
          </a:p>
          <a:p>
            <a:pPr marL="0" indent="0">
              <a:buNone/>
            </a:pPr>
            <a:r>
              <a:rPr lang="en-US" sz="3800" b="1" dirty="0">
                <a:solidFill>
                  <a:schemeClr val="bg1"/>
                </a:solidFill>
              </a:rPr>
              <a:t>	What was it like to </a:t>
            </a:r>
            <a:r>
              <a:rPr lang="en-US" sz="3800" b="1" i="1" dirty="0">
                <a:solidFill>
                  <a:schemeClr val="bg1"/>
                </a:solidFill>
              </a:rPr>
              <a:t>hear God walk</a:t>
            </a:r>
            <a:r>
              <a:rPr lang="en-US" sz="3800" b="1" dirty="0">
                <a:solidFill>
                  <a:schemeClr val="bg1"/>
                </a:solidFill>
              </a:rPr>
              <a:t> there? </a:t>
            </a:r>
          </a:p>
          <a:p>
            <a:pPr marL="0" indent="0">
              <a:buNone/>
            </a:pPr>
            <a:r>
              <a:rPr lang="en-US" sz="3800" b="1" dirty="0">
                <a:solidFill>
                  <a:schemeClr val="bg1"/>
                </a:solidFill>
              </a:rPr>
              <a:t>	What activity was decreed for Adam &amp; Eve?</a:t>
            </a:r>
          </a:p>
          <a:p>
            <a:pPr marL="0" indent="0">
              <a:buNone/>
            </a:pPr>
            <a:r>
              <a:rPr lang="en-US" sz="4000" dirty="0">
                <a:solidFill>
                  <a:schemeClr val="bg1"/>
                </a:solidFill>
                <a:latin typeface="Arial Narrow" panose="020B0606020202030204" pitchFamily="34" charset="0"/>
              </a:rPr>
              <a:t>		work &amp; care (NIV) cultivate &amp; keep (NASB) </a:t>
            </a:r>
            <a:br>
              <a:rPr lang="en-US" sz="4000" dirty="0">
                <a:solidFill>
                  <a:schemeClr val="bg1"/>
                </a:solidFill>
                <a:latin typeface="Arial Narrow" panose="020B0606020202030204" pitchFamily="34" charset="0"/>
              </a:rPr>
            </a:br>
            <a:r>
              <a:rPr lang="en-US" sz="4000" dirty="0">
                <a:solidFill>
                  <a:schemeClr val="bg1"/>
                </a:solidFill>
                <a:latin typeface="Arial Narrow" panose="020B0606020202030204" pitchFamily="34" charset="0"/>
              </a:rPr>
              <a:t>		dress &amp; keep (KJV) work &amp; keep (ESV)</a:t>
            </a:r>
            <a:endParaRPr lang="en-US" sz="3800" dirty="0">
              <a:solidFill>
                <a:schemeClr val="bg1"/>
              </a:solidFill>
              <a:latin typeface="Arial Narrow" panose="020B0606020202030204" pitchFamily="34" charset="0"/>
            </a:endParaRPr>
          </a:p>
        </p:txBody>
      </p:sp>
      <p:sp>
        <p:nvSpPr>
          <p:cNvPr id="5" name="Rectangle 4"/>
          <p:cNvSpPr/>
          <p:nvPr/>
        </p:nvSpPr>
        <p:spPr>
          <a:xfrm>
            <a:off x="0" y="244697"/>
            <a:ext cx="12192000" cy="1238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b="1" spc="-150" dirty="0">
                <a:effectLst>
                  <a:outerShdw blurRad="38100" dist="38100" dir="2700000" algn="tl">
                    <a:srgbClr val="000000">
                      <a:alpha val="43137"/>
                    </a:srgbClr>
                  </a:outerShdw>
                </a:effectLst>
              </a:rPr>
              <a:t>God the Gardener</a:t>
            </a:r>
            <a:endParaRPr lang="en-US" sz="4400" b="1" spc="-150" dirty="0">
              <a:effectLst>
                <a:outerShdw blurRad="38100" dist="38100" dir="2700000" algn="tl">
                  <a:srgbClr val="000000">
                    <a:alpha val="43137"/>
                  </a:srgbClr>
                </a:outerShdw>
              </a:effectLst>
            </a:endParaRPr>
          </a:p>
        </p:txBody>
      </p:sp>
      <p:pic>
        <p:nvPicPr>
          <p:cNvPr id="6" name="Picture 5" descr="A picture containing green, hairpiece&#10;&#10;Description automatically generated">
            <a:extLst>
              <a:ext uri="{FF2B5EF4-FFF2-40B4-BE49-F238E27FC236}">
                <a16:creationId xmlns:a16="http://schemas.microsoft.com/office/drawing/2014/main" id="{8D2835A9-3753-4235-99A4-8B9538DDF8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7" r="94" b="9205"/>
          <a:stretch/>
        </p:blipFill>
        <p:spPr>
          <a:xfrm>
            <a:off x="9267406" y="236533"/>
            <a:ext cx="2692225" cy="1246388"/>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17D2E63B-7E35-4600-AA10-03FC2F128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r="1" b="654"/>
          <a:stretch/>
        </p:blipFill>
        <p:spPr>
          <a:xfrm>
            <a:off x="241894" y="241458"/>
            <a:ext cx="2544169" cy="1241463"/>
          </a:xfrm>
          <a:prstGeom prst="rect">
            <a:avLst/>
          </a:prstGeom>
        </p:spPr>
      </p:pic>
    </p:spTree>
    <p:extLst>
      <p:ext uri="{BB962C8B-B14F-4D97-AF65-F5344CB8AC3E}">
        <p14:creationId xmlns:p14="http://schemas.microsoft.com/office/powerpoint/2010/main" val="32588580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4A03"/>
            </a:gs>
            <a:gs pos="48000">
              <a:schemeClr val="accent2">
                <a:lumMod val="97000"/>
                <a:lumOff val="3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244697"/>
            <a:ext cx="12192000" cy="1238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b="1" spc="-150" dirty="0">
                <a:effectLst>
                  <a:outerShdw blurRad="38100" dist="38100" dir="2700000" algn="tl">
                    <a:srgbClr val="000000">
                      <a:alpha val="43137"/>
                    </a:srgbClr>
                  </a:outerShdw>
                </a:effectLst>
              </a:rPr>
              <a:t>God the Gardener</a:t>
            </a:r>
            <a:endParaRPr lang="en-US" sz="4400" b="1" spc="-150" dirty="0">
              <a:effectLst>
                <a:outerShdw blurRad="38100" dist="38100" dir="2700000" algn="tl">
                  <a:srgbClr val="000000">
                    <a:alpha val="43137"/>
                  </a:srgbClr>
                </a:outerShdw>
              </a:effectLst>
            </a:endParaRPr>
          </a:p>
        </p:txBody>
      </p:sp>
      <p:pic>
        <p:nvPicPr>
          <p:cNvPr id="6" name="Picture 5" descr="A picture containing green, hairpiece&#10;&#10;Description automatically generated">
            <a:extLst>
              <a:ext uri="{FF2B5EF4-FFF2-40B4-BE49-F238E27FC236}">
                <a16:creationId xmlns:a16="http://schemas.microsoft.com/office/drawing/2014/main" id="{8D2835A9-3753-4235-99A4-8B9538DDF8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7" r="94" b="9205"/>
          <a:stretch/>
        </p:blipFill>
        <p:spPr>
          <a:xfrm>
            <a:off x="9267406" y="236533"/>
            <a:ext cx="2692225" cy="1246388"/>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17D2E63B-7E35-4600-AA10-03FC2F128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r="1" b="654"/>
          <a:stretch/>
        </p:blipFill>
        <p:spPr>
          <a:xfrm>
            <a:off x="241894" y="241458"/>
            <a:ext cx="2544169" cy="1241463"/>
          </a:xfrm>
          <a:prstGeom prst="rect">
            <a:avLst/>
          </a:prstGeom>
        </p:spPr>
      </p:pic>
      <p:sp>
        <p:nvSpPr>
          <p:cNvPr id="9" name="Content Placeholder 6">
            <a:extLst>
              <a:ext uri="{FF2B5EF4-FFF2-40B4-BE49-F238E27FC236}">
                <a16:creationId xmlns:a16="http://schemas.microsoft.com/office/drawing/2014/main" id="{34F483EA-89AC-4103-AF44-8834F12F3807}"/>
              </a:ext>
            </a:extLst>
          </p:cNvPr>
          <p:cNvSpPr txBox="1">
            <a:spLocks/>
          </p:cNvSpPr>
          <p:nvPr/>
        </p:nvSpPr>
        <p:spPr>
          <a:xfrm>
            <a:off x="386366" y="1596980"/>
            <a:ext cx="11307651" cy="49326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How to define the Garden: </a:t>
            </a:r>
            <a:endParaRPr lang="en-US" sz="4000" dirty="0">
              <a:solidFill>
                <a:schemeClr val="bg1"/>
              </a:solidFill>
            </a:endParaRPr>
          </a:p>
          <a:p>
            <a:pPr marL="0" indent="0">
              <a:buFont typeface="Arial" panose="020B0604020202020204" pitchFamily="34" charset="0"/>
              <a:buNone/>
            </a:pPr>
            <a:r>
              <a:rPr lang="en-US" sz="3800" dirty="0">
                <a:solidFill>
                  <a:schemeClr val="bg1"/>
                </a:solidFill>
              </a:rPr>
              <a:t>	“Elevated” isn’t out of the question. </a:t>
            </a:r>
            <a:r>
              <a:rPr lang="en-US" sz="3800" b="1" dirty="0" err="1">
                <a:solidFill>
                  <a:schemeClr val="bg1"/>
                </a:solidFill>
              </a:rPr>
              <a:t>Ezk</a:t>
            </a:r>
            <a:r>
              <a:rPr lang="en-US" sz="3800" b="1" dirty="0">
                <a:solidFill>
                  <a:schemeClr val="bg1"/>
                </a:solidFill>
              </a:rPr>
              <a:t> 28:13-14</a:t>
            </a:r>
            <a:br>
              <a:rPr lang="en-US" sz="3800" dirty="0">
                <a:solidFill>
                  <a:schemeClr val="bg1"/>
                </a:solidFill>
              </a:rPr>
            </a:br>
            <a:r>
              <a:rPr lang="en-US" sz="3800" dirty="0">
                <a:solidFill>
                  <a:schemeClr val="bg1"/>
                </a:solidFill>
              </a:rPr>
              <a:t>	“Well watered place” is more likely. 4 Canals? </a:t>
            </a:r>
          </a:p>
          <a:p>
            <a:pPr marL="0" indent="0">
              <a:buFont typeface="Arial" panose="020B0604020202020204" pitchFamily="34" charset="0"/>
              <a:buNone/>
            </a:pPr>
            <a:r>
              <a:rPr lang="en-US" sz="3800" dirty="0">
                <a:solidFill>
                  <a:schemeClr val="bg1"/>
                </a:solidFill>
              </a:rPr>
              <a:t>	Calling it Paradise isn’t wrong. Stems from LXX. </a:t>
            </a:r>
          </a:p>
          <a:p>
            <a:pPr marL="0" indent="0">
              <a:buFont typeface="Arial" panose="020B0604020202020204" pitchFamily="34" charset="0"/>
              <a:buNone/>
            </a:pPr>
            <a:r>
              <a:rPr lang="en-US" sz="3600" dirty="0">
                <a:solidFill>
                  <a:schemeClr val="bg1"/>
                </a:solidFill>
              </a:rPr>
              <a:t>	The Flood prevented any hope of finding its location. </a:t>
            </a:r>
          </a:p>
          <a:p>
            <a:pPr marL="0" indent="0">
              <a:buFont typeface="Arial" panose="020B0604020202020204" pitchFamily="34" charset="0"/>
              <a:buNone/>
            </a:pPr>
            <a:r>
              <a:rPr lang="en-US" sz="4000" b="1" dirty="0">
                <a:solidFill>
                  <a:schemeClr val="bg1"/>
                </a:solidFill>
              </a:rPr>
              <a:t>“Work &amp; Keep” may be more than we think: </a:t>
            </a:r>
            <a:endParaRPr lang="en-US" sz="4000" dirty="0">
              <a:solidFill>
                <a:schemeClr val="bg1"/>
              </a:solidFill>
            </a:endParaRPr>
          </a:p>
          <a:p>
            <a:pPr marL="0" indent="0">
              <a:buFont typeface="Arial" panose="020B0604020202020204" pitchFamily="34" charset="0"/>
              <a:buNone/>
            </a:pPr>
            <a:r>
              <a:rPr lang="en-US" sz="3600" b="1" dirty="0">
                <a:solidFill>
                  <a:schemeClr val="bg1"/>
                </a:solidFill>
              </a:rPr>
              <a:t>	</a:t>
            </a:r>
            <a:r>
              <a:rPr lang="en-US" sz="3600" dirty="0">
                <a:solidFill>
                  <a:schemeClr val="bg1"/>
                </a:solidFill>
              </a:rPr>
              <a:t>The words &amp; grammar suggests </a:t>
            </a:r>
            <a:r>
              <a:rPr lang="en-US" sz="3600" i="1" dirty="0">
                <a:solidFill>
                  <a:schemeClr val="bg1"/>
                </a:solidFill>
              </a:rPr>
              <a:t>service</a:t>
            </a:r>
            <a:r>
              <a:rPr lang="en-US" sz="3600" dirty="0">
                <a:solidFill>
                  <a:schemeClr val="bg1"/>
                </a:solidFill>
              </a:rPr>
              <a:t> to God. </a:t>
            </a:r>
            <a:endParaRPr lang="en-US" sz="3600" b="1" dirty="0">
              <a:solidFill>
                <a:schemeClr val="bg1"/>
              </a:solidFill>
            </a:endParaRPr>
          </a:p>
        </p:txBody>
      </p:sp>
      <p:pic>
        <p:nvPicPr>
          <p:cNvPr id="10" name="Picture 9">
            <a:extLst>
              <a:ext uri="{FF2B5EF4-FFF2-40B4-BE49-F238E27FC236}">
                <a16:creationId xmlns:a16="http://schemas.microsoft.com/office/drawing/2014/main" id="{85863F8F-5EAD-46B5-B3A7-136B083B2930}"/>
              </a:ext>
            </a:extLst>
          </p:cNvPr>
          <p:cNvPicPr>
            <a:picLocks noChangeAspect="1"/>
          </p:cNvPicPr>
          <p:nvPr/>
        </p:nvPicPr>
        <p:blipFill rotWithShape="1">
          <a:blip r:embed="rId4">
            <a:extLst>
              <a:ext uri="{28A0092B-C50C-407E-A947-70E740481C1C}">
                <a14:useLocalDpi xmlns:a14="http://schemas.microsoft.com/office/drawing/2010/main" val="0"/>
              </a:ext>
            </a:extLst>
          </a:blip>
          <a:srcRect b="5165"/>
          <a:stretch/>
        </p:blipFill>
        <p:spPr>
          <a:xfrm>
            <a:off x="1330816" y="244697"/>
            <a:ext cx="9144000" cy="6503831"/>
          </a:xfrm>
          <a:prstGeom prst="rect">
            <a:avLst/>
          </a:prstGeom>
        </p:spPr>
      </p:pic>
    </p:spTree>
    <p:extLst>
      <p:ext uri="{BB962C8B-B14F-4D97-AF65-F5344CB8AC3E}">
        <p14:creationId xmlns:p14="http://schemas.microsoft.com/office/powerpoint/2010/main" val="10930448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10"/>
                                        </p:tgtEl>
                                      </p:cBhvr>
                                    </p:animEffect>
                                    <p:anim calcmode="lin" valueType="num">
                                      <p:cBhvr>
                                        <p:cTn id="12" dur="1000"/>
                                        <p:tgtEl>
                                          <p:spTgt spid="10"/>
                                        </p:tgtEl>
                                        <p:attrNameLst>
                                          <p:attrName>ppt_x</p:attrName>
                                        </p:attrNameLst>
                                      </p:cBhvr>
                                      <p:tavLst>
                                        <p:tav tm="0">
                                          <p:val>
                                            <p:strVal val="ppt_x"/>
                                          </p:val>
                                        </p:tav>
                                        <p:tav tm="100000">
                                          <p:val>
                                            <p:strVal val="ppt_x"/>
                                          </p:val>
                                        </p:tav>
                                      </p:tavLst>
                                    </p:anim>
                                    <p:anim calcmode="lin" valueType="num">
                                      <p:cBhvr>
                                        <p:cTn id="13" dur="1000"/>
                                        <p:tgtEl>
                                          <p:spTgt spid="10"/>
                                        </p:tgtEl>
                                        <p:attrNameLst>
                                          <p:attrName>ppt_y</p:attrName>
                                        </p:attrNameLst>
                                      </p:cBhvr>
                                      <p:tavLst>
                                        <p:tav tm="0">
                                          <p:val>
                                            <p:strVal val="ppt_y"/>
                                          </p:val>
                                        </p:tav>
                                        <p:tav tm="100000">
                                          <p:val>
                                            <p:strVal val="ppt_y+.1"/>
                                          </p:val>
                                        </p:tav>
                                      </p:tavLst>
                                    </p:anim>
                                    <p:set>
                                      <p:cBhvr>
                                        <p:cTn id="14" dur="1" fill="hold">
                                          <p:stCondLst>
                                            <p:cond delay="999"/>
                                          </p:stCondLst>
                                        </p:cTn>
                                        <p:tgtEl>
                                          <p:spTgt spid="10"/>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1000"/>
                                        <p:tgtEl>
                                          <p:spTgt spid="9">
                                            <p:txEl>
                                              <p:pRg st="2" end="2"/>
                                            </p:txEl>
                                          </p:spTgt>
                                        </p:tgtEl>
                                      </p:cBhvr>
                                    </p:animEffect>
                                    <p:anim calcmode="lin" valueType="num">
                                      <p:cBhvr>
                                        <p:cTn id="1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1000"/>
                                        <p:tgtEl>
                                          <p:spTgt spid="9">
                                            <p:txEl>
                                              <p:pRg st="4" end="4"/>
                                            </p:txEl>
                                          </p:spTgt>
                                        </p:tgtEl>
                                      </p:cBhvr>
                                    </p:animEffect>
                                    <p:anim calcmode="lin" valueType="num">
                                      <p:cBhvr>
                                        <p:cTn id="3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4A03"/>
            </a:gs>
            <a:gs pos="48000">
              <a:schemeClr val="accent2">
                <a:lumMod val="97000"/>
                <a:lumOff val="3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244697"/>
            <a:ext cx="12192000" cy="1238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b="1" spc="-150" dirty="0">
                <a:effectLst>
                  <a:outerShdw blurRad="38100" dist="38100" dir="2700000" algn="tl">
                    <a:srgbClr val="000000">
                      <a:alpha val="43137"/>
                    </a:srgbClr>
                  </a:outerShdw>
                </a:effectLst>
              </a:rPr>
              <a:t>God the Gardener</a:t>
            </a:r>
            <a:endParaRPr lang="en-US" sz="4400" b="1" spc="-150" dirty="0">
              <a:effectLst>
                <a:outerShdw blurRad="38100" dist="38100" dir="2700000" algn="tl">
                  <a:srgbClr val="000000">
                    <a:alpha val="43137"/>
                  </a:srgbClr>
                </a:outerShdw>
              </a:effectLst>
            </a:endParaRPr>
          </a:p>
        </p:txBody>
      </p:sp>
      <p:pic>
        <p:nvPicPr>
          <p:cNvPr id="6" name="Picture 5" descr="A picture containing green, hairpiece&#10;&#10;Description automatically generated">
            <a:extLst>
              <a:ext uri="{FF2B5EF4-FFF2-40B4-BE49-F238E27FC236}">
                <a16:creationId xmlns:a16="http://schemas.microsoft.com/office/drawing/2014/main" id="{8D2835A9-3753-4235-99A4-8B9538DDF8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7" r="94" b="9205"/>
          <a:stretch/>
        </p:blipFill>
        <p:spPr>
          <a:xfrm>
            <a:off x="9267406" y="236533"/>
            <a:ext cx="2692225" cy="1246388"/>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17D2E63B-7E35-4600-AA10-03FC2F128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r="1" b="654"/>
          <a:stretch/>
        </p:blipFill>
        <p:spPr>
          <a:xfrm>
            <a:off x="241894" y="241458"/>
            <a:ext cx="2544169" cy="1241463"/>
          </a:xfrm>
          <a:prstGeom prst="rect">
            <a:avLst/>
          </a:prstGeom>
        </p:spPr>
      </p:pic>
      <p:sp>
        <p:nvSpPr>
          <p:cNvPr id="7" name="Content Placeholder 6">
            <a:extLst>
              <a:ext uri="{FF2B5EF4-FFF2-40B4-BE49-F238E27FC236}">
                <a16:creationId xmlns:a16="http://schemas.microsoft.com/office/drawing/2014/main" id="{E5840016-E3E5-469A-9431-2E94D665A27B}"/>
              </a:ext>
            </a:extLst>
          </p:cNvPr>
          <p:cNvSpPr>
            <a:spLocks noGrp="1"/>
          </p:cNvSpPr>
          <p:nvPr>
            <p:ph idx="1"/>
          </p:nvPr>
        </p:nvSpPr>
        <p:spPr>
          <a:xfrm>
            <a:off x="376638" y="1616436"/>
            <a:ext cx="11307651" cy="4932609"/>
          </a:xfrm>
        </p:spPr>
        <p:txBody>
          <a:bodyPr>
            <a:normAutofit fontScale="92500"/>
          </a:bodyPr>
          <a:lstStyle/>
          <a:p>
            <a:pPr marL="0" indent="0">
              <a:buNone/>
            </a:pPr>
            <a:r>
              <a:rPr lang="en-US" sz="4000" b="1" dirty="0">
                <a:solidFill>
                  <a:schemeClr val="bg1"/>
                </a:solidFill>
              </a:rPr>
              <a:t>The IDEA of ‘Priestly Service’ Highlights The Following: </a:t>
            </a:r>
            <a:endParaRPr lang="en-US" sz="4000" dirty="0">
              <a:solidFill>
                <a:schemeClr val="bg1"/>
              </a:solidFill>
            </a:endParaRPr>
          </a:p>
          <a:p>
            <a:pPr marL="0" indent="0">
              <a:buNone/>
            </a:pPr>
            <a:r>
              <a:rPr lang="en-US" sz="4000" b="1" dirty="0">
                <a:solidFill>
                  <a:schemeClr val="bg1"/>
                </a:solidFill>
              </a:rPr>
              <a:t>	</a:t>
            </a:r>
            <a:r>
              <a:rPr lang="en-US" sz="3500" dirty="0">
                <a:solidFill>
                  <a:schemeClr val="bg1"/>
                </a:solidFill>
              </a:rPr>
              <a:t>1) The </a:t>
            </a:r>
            <a:r>
              <a:rPr lang="en-US" sz="3500" i="1" dirty="0">
                <a:solidFill>
                  <a:schemeClr val="bg1"/>
                </a:solidFill>
              </a:rPr>
              <a:t>presence of God</a:t>
            </a:r>
            <a:r>
              <a:rPr lang="en-US" sz="3500" dirty="0">
                <a:solidFill>
                  <a:schemeClr val="bg1"/>
                </a:solidFill>
              </a:rPr>
              <a:t> in Eden &amp; later The Temple</a:t>
            </a:r>
          </a:p>
          <a:p>
            <a:pPr marL="0" indent="0">
              <a:buNone/>
            </a:pPr>
            <a:r>
              <a:rPr lang="en-US" sz="3500" dirty="0">
                <a:solidFill>
                  <a:schemeClr val="bg1"/>
                </a:solidFill>
              </a:rPr>
              <a:t>	2) Temple items reflect images in Eden. EG The Lampstand	</a:t>
            </a:r>
          </a:p>
          <a:p>
            <a:pPr marL="0" indent="0">
              <a:buNone/>
            </a:pPr>
            <a:r>
              <a:rPr lang="en-US" sz="3500" dirty="0">
                <a:solidFill>
                  <a:schemeClr val="bg1"/>
                </a:solidFill>
              </a:rPr>
              <a:t>	3) Floral &amp; fruitful art are found throughout The Temple.</a:t>
            </a:r>
          </a:p>
          <a:p>
            <a:pPr marL="0" indent="0">
              <a:buNone/>
            </a:pPr>
            <a:r>
              <a:rPr lang="en-US" sz="3500" dirty="0">
                <a:solidFill>
                  <a:schemeClr val="bg1"/>
                </a:solidFill>
              </a:rPr>
              <a:t>	4) Temple entrance was </a:t>
            </a:r>
            <a:r>
              <a:rPr lang="en-US" sz="3500" i="1" dirty="0">
                <a:solidFill>
                  <a:schemeClr val="bg1"/>
                </a:solidFill>
              </a:rPr>
              <a:t>in the East </a:t>
            </a:r>
            <a:r>
              <a:rPr lang="en-US" sz="3500" dirty="0">
                <a:solidFill>
                  <a:schemeClr val="bg1"/>
                </a:solidFill>
              </a:rPr>
              <a:t>&amp; protected by cherubim. </a:t>
            </a:r>
          </a:p>
          <a:p>
            <a:pPr marL="0" indent="0">
              <a:buNone/>
            </a:pPr>
            <a:r>
              <a:rPr lang="en-US" sz="3500" dirty="0">
                <a:solidFill>
                  <a:schemeClr val="bg1"/>
                </a:solidFill>
              </a:rPr>
              <a:t>	5) The Temple was built on a mountain, Mt Zion. </a:t>
            </a:r>
          </a:p>
          <a:p>
            <a:pPr marL="0" indent="0">
              <a:buNone/>
            </a:pPr>
            <a:r>
              <a:rPr lang="en-US" sz="3500" dirty="0">
                <a:solidFill>
                  <a:schemeClr val="bg1"/>
                </a:solidFill>
              </a:rPr>
              <a:t>	6) The Temple of Ezekiel &amp; Revelation has a miraculous river. </a:t>
            </a:r>
          </a:p>
          <a:p>
            <a:pPr marL="0" indent="0">
              <a:buNone/>
            </a:pPr>
            <a:r>
              <a:rPr lang="en-US" sz="3500" dirty="0">
                <a:solidFill>
                  <a:schemeClr val="bg1"/>
                </a:solidFill>
              </a:rPr>
              <a:t>	7) Some even outline a 3-part structure in both.</a:t>
            </a:r>
            <a:endParaRPr lang="en-US" sz="3500" b="1" dirty="0">
              <a:solidFill>
                <a:schemeClr val="bg1"/>
              </a:solidFill>
            </a:endParaRPr>
          </a:p>
        </p:txBody>
      </p:sp>
      <p:pic>
        <p:nvPicPr>
          <p:cNvPr id="1030" name="Picture 6">
            <a:extLst>
              <a:ext uri="{FF2B5EF4-FFF2-40B4-BE49-F238E27FC236}">
                <a16:creationId xmlns:a16="http://schemas.microsoft.com/office/drawing/2014/main" id="{289E7132-AF24-49FE-A473-061C428C31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9573" y="3029808"/>
            <a:ext cx="6256424" cy="3519237"/>
          </a:xfrm>
          <a:prstGeom prst="rect">
            <a:avLst/>
          </a:prstGeom>
          <a:noFill/>
          <a:ln w="1905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4947F1-123D-4D9C-830B-0EA889CD61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59" y="283927"/>
            <a:ext cx="6085332" cy="3904755"/>
          </a:xfrm>
          <a:prstGeom prst="rect">
            <a:avLst/>
          </a:prstGeom>
          <a:noFill/>
          <a:ln w="1905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Rounded Rectangle 2">
            <a:extLst>
              <a:ext uri="{FF2B5EF4-FFF2-40B4-BE49-F238E27FC236}">
                <a16:creationId xmlns:a16="http://schemas.microsoft.com/office/drawing/2014/main" id="{A817C69F-FD1D-4D48-8C08-5AA1E152154D}"/>
              </a:ext>
            </a:extLst>
          </p:cNvPr>
          <p:cNvSpPr/>
          <p:nvPr/>
        </p:nvSpPr>
        <p:spPr>
          <a:xfrm>
            <a:off x="316148" y="2201395"/>
            <a:ext cx="11434008" cy="4068352"/>
          </a:xfrm>
          <a:prstGeom prst="roundRect">
            <a:avLst>
              <a:gd name="adj" fmla="val 12478"/>
            </a:avLst>
          </a:prstGeom>
          <a:solidFill>
            <a:schemeClr val="accent6">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dirty="0"/>
              <a:t>“Man has always carried deep within his soul a longing for something that seems to be just beyond his grasp—something he is sure will make him happy… however much delight these things may bring to his life, the longing is still there, always just out of grasp it seems. </a:t>
            </a:r>
          </a:p>
          <a:p>
            <a:r>
              <a:rPr lang="en-US" sz="2800" dirty="0"/>
              <a:t>It is a longing for Eden. It is man’s longing for that joy &amp; happiness that he had in the presence of his Creator before sin destroyed the union &amp; drove man from the presence of God. Or, to put it another way, it is a longing for heaven, Paradise regained, where we will finally be brought back to the tree of life to dwell in the presence of him who made us.”</a:t>
            </a:r>
            <a:r>
              <a:rPr lang="en-US" sz="2400" dirty="0"/>
              <a:t> 	(Phil Roberts)</a:t>
            </a:r>
            <a:endParaRPr lang="en-US" sz="2800" dirty="0"/>
          </a:p>
        </p:txBody>
      </p:sp>
    </p:spTree>
    <p:extLst>
      <p:ext uri="{BB962C8B-B14F-4D97-AF65-F5344CB8AC3E}">
        <p14:creationId xmlns:p14="http://schemas.microsoft.com/office/powerpoint/2010/main" val="35260762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1000"/>
                                        <p:tgtEl>
                                          <p:spTgt spid="7">
                                            <p:txEl>
                                              <p:pRg st="5" end="5"/>
                                            </p:txEl>
                                          </p:spTgt>
                                        </p:tgtEl>
                                      </p:cBhvr>
                                    </p:animEffect>
                                    <p:anim calcmode="lin" valueType="num">
                                      <p:cBhvr>
                                        <p:cTn id="1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1000"/>
                                        <p:tgtEl>
                                          <p:spTgt spid="7">
                                            <p:txEl>
                                              <p:pRg st="6" end="6"/>
                                            </p:txEl>
                                          </p:spTgt>
                                        </p:tgtEl>
                                      </p:cBhvr>
                                    </p:animEffect>
                                    <p:anim calcmode="lin" valueType="num">
                                      <p:cBhvr>
                                        <p:cTn id="1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fade">
                                      <p:cBhvr>
                                        <p:cTn id="23" dur="1000"/>
                                        <p:tgtEl>
                                          <p:spTgt spid="7">
                                            <p:txEl>
                                              <p:pRg st="7" end="7"/>
                                            </p:txEl>
                                          </p:spTgt>
                                        </p:tgtEl>
                                      </p:cBhvr>
                                    </p:animEffect>
                                    <p:anim calcmode="lin" valueType="num">
                                      <p:cBhvr>
                                        <p:cTn id="2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1+#ppt_w/2"/>
                                          </p:val>
                                        </p:tav>
                                        <p:tav tm="100000">
                                          <p:val>
                                            <p:strVal val="#ppt_x"/>
                                          </p:val>
                                        </p:tav>
                                      </p:tavLst>
                                    </p:anim>
                                    <p:anim calcmode="lin" valueType="num">
                                      <p:cBhvr additive="base">
                                        <p:cTn id="31" dur="500" fill="hold"/>
                                        <p:tgtEl>
                                          <p:spTgt spid="10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additive="base">
                                        <p:cTn id="35" dur="500" fill="hold"/>
                                        <p:tgtEl>
                                          <p:spTgt spid="1030"/>
                                        </p:tgtEl>
                                        <p:attrNameLst>
                                          <p:attrName>ppt_x</p:attrName>
                                        </p:attrNameLst>
                                      </p:cBhvr>
                                      <p:tavLst>
                                        <p:tav tm="0">
                                          <p:val>
                                            <p:strVal val="0-#ppt_w/2"/>
                                          </p:val>
                                        </p:tav>
                                        <p:tav tm="100000">
                                          <p:val>
                                            <p:strVal val="#ppt_x"/>
                                          </p:val>
                                        </p:tav>
                                      </p:tavLst>
                                    </p:anim>
                                    <p:anim calcmode="lin" valueType="num">
                                      <p:cBhvr additive="base">
                                        <p:cTn id="36"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4A03"/>
            </a:gs>
            <a:gs pos="48000">
              <a:schemeClr val="accent2">
                <a:lumMod val="97000"/>
                <a:lumOff val="3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244697"/>
            <a:ext cx="12192000" cy="1238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b="1" spc="-150" dirty="0">
                <a:effectLst>
                  <a:outerShdw blurRad="38100" dist="38100" dir="2700000" algn="tl">
                    <a:srgbClr val="000000">
                      <a:alpha val="43137"/>
                    </a:srgbClr>
                  </a:outerShdw>
                </a:effectLst>
              </a:rPr>
              <a:t>God the Gardener</a:t>
            </a:r>
            <a:endParaRPr lang="en-US" sz="4400" b="1" spc="-150" dirty="0">
              <a:effectLst>
                <a:outerShdw blurRad="38100" dist="38100" dir="2700000" algn="tl">
                  <a:srgbClr val="000000">
                    <a:alpha val="43137"/>
                  </a:srgbClr>
                </a:outerShdw>
              </a:effectLst>
            </a:endParaRPr>
          </a:p>
        </p:txBody>
      </p:sp>
      <p:pic>
        <p:nvPicPr>
          <p:cNvPr id="6" name="Picture 5" descr="A picture containing green, hairpiece&#10;&#10;Description automatically generated">
            <a:extLst>
              <a:ext uri="{FF2B5EF4-FFF2-40B4-BE49-F238E27FC236}">
                <a16:creationId xmlns:a16="http://schemas.microsoft.com/office/drawing/2014/main" id="{8D2835A9-3753-4235-99A4-8B9538DDF8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7" r="94" b="9205"/>
          <a:stretch/>
        </p:blipFill>
        <p:spPr>
          <a:xfrm>
            <a:off x="9267406" y="236533"/>
            <a:ext cx="2692225" cy="1246388"/>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17D2E63B-7E35-4600-AA10-03FC2F128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r="1" b="654"/>
          <a:stretch/>
        </p:blipFill>
        <p:spPr>
          <a:xfrm>
            <a:off x="241894" y="241458"/>
            <a:ext cx="2544169" cy="1241463"/>
          </a:xfrm>
          <a:prstGeom prst="rect">
            <a:avLst/>
          </a:prstGeom>
        </p:spPr>
      </p:pic>
      <p:sp>
        <p:nvSpPr>
          <p:cNvPr id="12" name="Content Placeholder 6">
            <a:extLst>
              <a:ext uri="{FF2B5EF4-FFF2-40B4-BE49-F238E27FC236}">
                <a16:creationId xmlns:a16="http://schemas.microsoft.com/office/drawing/2014/main" id="{555286FC-0A30-497D-88C0-F2FE3EE8A3DC}"/>
              </a:ext>
            </a:extLst>
          </p:cNvPr>
          <p:cNvSpPr>
            <a:spLocks noGrp="1"/>
          </p:cNvSpPr>
          <p:nvPr>
            <p:ph idx="1"/>
          </p:nvPr>
        </p:nvSpPr>
        <p:spPr>
          <a:xfrm>
            <a:off x="848535" y="1667978"/>
            <a:ext cx="10467735" cy="4932609"/>
          </a:xfrm>
        </p:spPr>
        <p:txBody>
          <a:bodyPr>
            <a:normAutofit/>
          </a:bodyPr>
          <a:lstStyle/>
          <a:p>
            <a:pPr marL="0" indent="0">
              <a:buNone/>
            </a:pPr>
            <a:r>
              <a:rPr lang="en-US" sz="5400" b="1" dirty="0">
                <a:solidFill>
                  <a:schemeClr val="bg1"/>
                </a:solidFill>
              </a:rPr>
              <a:t>The Law &amp; Prophets Also Use Eden:</a:t>
            </a:r>
            <a:endParaRPr lang="en-US" sz="5400" dirty="0">
              <a:solidFill>
                <a:schemeClr val="bg1"/>
              </a:solidFill>
            </a:endParaRPr>
          </a:p>
          <a:p>
            <a:pPr marL="0" indent="0">
              <a:buNone/>
            </a:pPr>
            <a:r>
              <a:rPr lang="en-US" sz="3600" dirty="0">
                <a:solidFill>
                  <a:schemeClr val="bg1"/>
                </a:solidFill>
              </a:rPr>
              <a:t>Israel was well-watered like Eden </a:t>
            </a:r>
            <a:r>
              <a:rPr lang="en-US" sz="3600" b="1" dirty="0">
                <a:solidFill>
                  <a:schemeClr val="bg1"/>
                </a:solidFill>
              </a:rPr>
              <a:t>[</a:t>
            </a:r>
            <a:r>
              <a:rPr lang="en-US" sz="3600" b="1" dirty="0" err="1">
                <a:solidFill>
                  <a:schemeClr val="bg1"/>
                </a:solidFill>
              </a:rPr>
              <a:t>Deut</a:t>
            </a:r>
            <a:r>
              <a:rPr lang="en-US" sz="3600" b="1" dirty="0">
                <a:solidFill>
                  <a:schemeClr val="bg1"/>
                </a:solidFill>
              </a:rPr>
              <a:t> 11:8-17]</a:t>
            </a:r>
            <a:endParaRPr lang="en-US" sz="3600" dirty="0">
              <a:solidFill>
                <a:schemeClr val="bg1"/>
              </a:solidFill>
            </a:endParaRPr>
          </a:p>
          <a:p>
            <a:pPr marL="0" indent="0">
              <a:buNone/>
            </a:pPr>
            <a:r>
              <a:rPr lang="en-US" sz="3600" dirty="0">
                <a:solidFill>
                  <a:schemeClr val="bg1"/>
                </a:solidFill>
              </a:rPr>
              <a:t>Sadly, </a:t>
            </a:r>
            <a:r>
              <a:rPr lang="en-US" sz="3600" b="1" dirty="0">
                <a:solidFill>
                  <a:schemeClr val="bg1"/>
                </a:solidFill>
              </a:rPr>
              <a:t>(</a:t>
            </a:r>
            <a:r>
              <a:rPr lang="en-US" sz="3600" b="1" dirty="0" err="1">
                <a:solidFill>
                  <a:schemeClr val="bg1"/>
                </a:solidFill>
              </a:rPr>
              <a:t>Jer</a:t>
            </a:r>
            <a:r>
              <a:rPr lang="en-US" sz="3600" b="1" dirty="0">
                <a:solidFill>
                  <a:schemeClr val="bg1"/>
                </a:solidFill>
              </a:rPr>
              <a:t> 4:23-27) </a:t>
            </a:r>
            <a:r>
              <a:rPr lang="en-US" sz="3600" dirty="0">
                <a:solidFill>
                  <a:schemeClr val="bg1"/>
                </a:solidFill>
              </a:rPr>
              <a:t>says it returned to wilderness. </a:t>
            </a:r>
          </a:p>
          <a:p>
            <a:pPr marL="0" indent="0">
              <a:buNone/>
            </a:pPr>
            <a:r>
              <a:rPr lang="en-US" sz="3600" b="1" dirty="0">
                <a:solidFill>
                  <a:schemeClr val="bg1"/>
                </a:solidFill>
              </a:rPr>
              <a:t>[Isa 51:1-3 &amp; 61:11] </a:t>
            </a:r>
            <a:r>
              <a:rPr lang="en-US" sz="3600" dirty="0">
                <a:solidFill>
                  <a:schemeClr val="bg1"/>
                </a:solidFill>
              </a:rPr>
              <a:t>Depicts God as a gardener. </a:t>
            </a:r>
          </a:p>
          <a:p>
            <a:pPr marL="0" indent="0">
              <a:buNone/>
            </a:pPr>
            <a:r>
              <a:rPr lang="en-US" sz="3600" dirty="0">
                <a:solidFill>
                  <a:schemeClr val="bg1"/>
                </a:solidFill>
              </a:rPr>
              <a:t>	And </a:t>
            </a:r>
            <a:r>
              <a:rPr lang="en-US" sz="3600" b="1" dirty="0">
                <a:solidFill>
                  <a:schemeClr val="bg1"/>
                </a:solidFill>
              </a:rPr>
              <a:t>Ezekiel 36:35 </a:t>
            </a:r>
            <a:r>
              <a:rPr lang="en-US" sz="3600" dirty="0">
                <a:solidFill>
                  <a:schemeClr val="bg1"/>
                </a:solidFill>
              </a:rPr>
              <a:t>says Eden will return! </a:t>
            </a:r>
          </a:p>
          <a:p>
            <a:pPr marL="0" indent="0">
              <a:buNone/>
            </a:pPr>
            <a:r>
              <a:rPr lang="en-US" sz="3600" dirty="0">
                <a:solidFill>
                  <a:schemeClr val="bg1"/>
                </a:solidFill>
              </a:rPr>
              <a:t>		</a:t>
            </a:r>
            <a:r>
              <a:rPr lang="en-US" sz="3600" i="1" dirty="0">
                <a:solidFill>
                  <a:schemeClr val="bg1"/>
                </a:solidFill>
              </a:rPr>
              <a:t>The desolate land will become like…</a:t>
            </a:r>
            <a:br>
              <a:rPr lang="en-US" sz="3600" i="1" dirty="0">
                <a:solidFill>
                  <a:schemeClr val="bg1"/>
                </a:solidFill>
              </a:rPr>
            </a:br>
            <a:r>
              <a:rPr lang="en-US" sz="3600" i="1" dirty="0">
                <a:solidFill>
                  <a:schemeClr val="bg1"/>
                </a:solidFill>
              </a:rPr>
              <a:t>			The Garden of Eden! </a:t>
            </a:r>
            <a:endParaRPr lang="en-US" sz="3600" dirty="0">
              <a:solidFill>
                <a:schemeClr val="bg1"/>
              </a:solidFill>
            </a:endParaRPr>
          </a:p>
        </p:txBody>
      </p:sp>
      <p:pic>
        <p:nvPicPr>
          <p:cNvPr id="13" name="Picture 12">
            <a:extLst>
              <a:ext uri="{FF2B5EF4-FFF2-40B4-BE49-F238E27FC236}">
                <a16:creationId xmlns:a16="http://schemas.microsoft.com/office/drawing/2014/main" id="{4FFE683C-3F06-41BB-8AD8-34CE56662B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8" t="-234" r="7894" b="234"/>
          <a:stretch/>
        </p:blipFill>
        <p:spPr>
          <a:xfrm>
            <a:off x="3240505" y="0"/>
            <a:ext cx="5759116" cy="6858000"/>
          </a:xfrm>
          <a:prstGeom prst="rect">
            <a:avLst/>
          </a:prstGeom>
        </p:spPr>
      </p:pic>
    </p:spTree>
    <p:extLst>
      <p:ext uri="{BB962C8B-B14F-4D97-AF65-F5344CB8AC3E}">
        <p14:creationId xmlns:p14="http://schemas.microsoft.com/office/powerpoint/2010/main" val="22258752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4A03"/>
            </a:gs>
            <a:gs pos="48000">
              <a:schemeClr val="accent2">
                <a:lumMod val="97000"/>
                <a:lumOff val="3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244697"/>
            <a:ext cx="12192000" cy="1238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b="1" spc="-150" dirty="0">
                <a:effectLst>
                  <a:outerShdw blurRad="38100" dist="38100" dir="2700000" algn="tl">
                    <a:srgbClr val="000000">
                      <a:alpha val="43137"/>
                    </a:srgbClr>
                  </a:outerShdw>
                </a:effectLst>
              </a:rPr>
              <a:t>God the Gardener</a:t>
            </a:r>
            <a:endParaRPr lang="en-US" sz="4400" b="1" spc="-150" dirty="0">
              <a:effectLst>
                <a:outerShdw blurRad="38100" dist="38100" dir="2700000" algn="tl">
                  <a:srgbClr val="000000">
                    <a:alpha val="43137"/>
                  </a:srgbClr>
                </a:outerShdw>
              </a:effectLst>
            </a:endParaRPr>
          </a:p>
        </p:txBody>
      </p:sp>
      <p:pic>
        <p:nvPicPr>
          <p:cNvPr id="6" name="Picture 5" descr="A picture containing green, hairpiece&#10;&#10;Description automatically generated">
            <a:extLst>
              <a:ext uri="{FF2B5EF4-FFF2-40B4-BE49-F238E27FC236}">
                <a16:creationId xmlns:a16="http://schemas.microsoft.com/office/drawing/2014/main" id="{8D2835A9-3753-4235-99A4-8B9538DDF8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7" r="94" b="9205"/>
          <a:stretch/>
        </p:blipFill>
        <p:spPr>
          <a:xfrm>
            <a:off x="9267406" y="236533"/>
            <a:ext cx="2692225" cy="1246388"/>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17D2E63B-7E35-4600-AA10-03FC2F128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r="1" b="654"/>
          <a:stretch/>
        </p:blipFill>
        <p:spPr>
          <a:xfrm>
            <a:off x="241894" y="241458"/>
            <a:ext cx="2544169" cy="1241463"/>
          </a:xfrm>
          <a:prstGeom prst="rect">
            <a:avLst/>
          </a:prstGeom>
        </p:spPr>
      </p:pic>
      <p:sp>
        <p:nvSpPr>
          <p:cNvPr id="9" name="Content Placeholder 6">
            <a:extLst>
              <a:ext uri="{FF2B5EF4-FFF2-40B4-BE49-F238E27FC236}">
                <a16:creationId xmlns:a16="http://schemas.microsoft.com/office/drawing/2014/main" id="{8FFC0706-1412-489E-BC02-D58B923D948D}"/>
              </a:ext>
            </a:extLst>
          </p:cNvPr>
          <p:cNvSpPr>
            <a:spLocks noGrp="1"/>
          </p:cNvSpPr>
          <p:nvPr>
            <p:ph idx="1"/>
          </p:nvPr>
        </p:nvSpPr>
        <p:spPr>
          <a:xfrm>
            <a:off x="828235" y="1491086"/>
            <a:ext cx="10467735" cy="5130382"/>
          </a:xfrm>
        </p:spPr>
        <p:txBody>
          <a:bodyPr>
            <a:normAutofit/>
          </a:bodyPr>
          <a:lstStyle/>
          <a:p>
            <a:pPr marL="0" indent="0">
              <a:buNone/>
            </a:pPr>
            <a:r>
              <a:rPr lang="en-US" sz="4400" b="1" dirty="0">
                <a:solidFill>
                  <a:schemeClr val="bg1"/>
                </a:solidFill>
              </a:rPr>
              <a:t>Jesus Uses Garden Imagery</a:t>
            </a:r>
          </a:p>
          <a:p>
            <a:pPr marL="0" indent="0">
              <a:buNone/>
            </a:pPr>
            <a:r>
              <a:rPr lang="en-US" sz="3200" dirty="0">
                <a:solidFill>
                  <a:schemeClr val="bg1"/>
                </a:solidFill>
              </a:rPr>
              <a:t>	In several parables: The Soils &amp; The Seed, </a:t>
            </a:r>
            <a:br>
              <a:rPr lang="en-US" sz="3200" dirty="0">
                <a:solidFill>
                  <a:schemeClr val="bg1"/>
                </a:solidFill>
              </a:rPr>
            </a:br>
            <a:r>
              <a:rPr lang="en-US" sz="3200" dirty="0">
                <a:solidFill>
                  <a:schemeClr val="bg1"/>
                </a:solidFill>
              </a:rPr>
              <a:t>			The Mustard Seed, Wheat &amp; Tares, etc. 			He got the ideas from OT plant parables. </a:t>
            </a:r>
          </a:p>
          <a:p>
            <a:pPr marL="0" indent="0">
              <a:buNone/>
            </a:pPr>
            <a:r>
              <a:rPr lang="en-US" sz="3200" dirty="0">
                <a:solidFill>
                  <a:schemeClr val="bg1"/>
                </a:solidFill>
              </a:rPr>
              <a:t>	He invites us to join the reapers for the harvest! </a:t>
            </a:r>
            <a:br>
              <a:rPr lang="en-US" sz="3200" dirty="0">
                <a:solidFill>
                  <a:schemeClr val="bg1"/>
                </a:solidFill>
              </a:rPr>
            </a:br>
            <a:r>
              <a:rPr lang="en-US" sz="3200" dirty="0">
                <a:solidFill>
                  <a:schemeClr val="bg1"/>
                </a:solidFill>
              </a:rPr>
              <a:t>	And in </a:t>
            </a:r>
            <a:r>
              <a:rPr lang="en-US" sz="3200" b="1" dirty="0">
                <a:solidFill>
                  <a:schemeClr val="bg1"/>
                </a:solidFill>
              </a:rPr>
              <a:t>JN 15</a:t>
            </a:r>
            <a:r>
              <a:rPr lang="en-US" sz="3200" dirty="0">
                <a:solidFill>
                  <a:schemeClr val="bg1"/>
                </a:solidFill>
              </a:rPr>
              <a:t>, says our Father is The Master Gardener.</a:t>
            </a:r>
            <a:endParaRPr lang="en-US" sz="3200" b="1" dirty="0">
              <a:solidFill>
                <a:schemeClr val="bg1"/>
              </a:solidFill>
            </a:endParaRPr>
          </a:p>
          <a:p>
            <a:pPr marL="0" indent="0">
              <a:buNone/>
            </a:pPr>
            <a:r>
              <a:rPr lang="en-US" sz="4400" b="1" dirty="0">
                <a:solidFill>
                  <a:schemeClr val="bg1"/>
                </a:solidFill>
              </a:rPr>
              <a:t>The Most Significant Comes at The End:</a:t>
            </a:r>
            <a:endParaRPr lang="en-US" sz="4400" dirty="0">
              <a:solidFill>
                <a:schemeClr val="bg1"/>
              </a:solidFill>
            </a:endParaRPr>
          </a:p>
          <a:p>
            <a:pPr marL="0" indent="0">
              <a:buNone/>
            </a:pPr>
            <a:r>
              <a:rPr lang="en-US" sz="3200" dirty="0">
                <a:solidFill>
                  <a:schemeClr val="bg1"/>
                </a:solidFill>
              </a:rPr>
              <a:t>	Like OT kings, He is laid in a garden tomb. </a:t>
            </a:r>
            <a:r>
              <a:rPr lang="en-US" sz="3200" b="1" dirty="0">
                <a:solidFill>
                  <a:schemeClr val="bg1"/>
                </a:solidFill>
              </a:rPr>
              <a:t>[JN 19:40-42]</a:t>
            </a:r>
            <a:br>
              <a:rPr lang="en-US" sz="3200" dirty="0">
                <a:solidFill>
                  <a:schemeClr val="bg1"/>
                </a:solidFill>
              </a:rPr>
            </a:br>
            <a:r>
              <a:rPr lang="en-US" sz="3200" dirty="0">
                <a:solidFill>
                  <a:schemeClr val="bg1"/>
                </a:solidFill>
              </a:rPr>
              <a:t>	And then Mary mistakes Him for…</a:t>
            </a:r>
            <a:r>
              <a:rPr lang="en-US" sz="3200" b="1" dirty="0">
                <a:solidFill>
                  <a:schemeClr val="bg1"/>
                </a:solidFill>
              </a:rPr>
              <a:t> [JN 20:11-16]</a:t>
            </a:r>
          </a:p>
        </p:txBody>
      </p:sp>
    </p:spTree>
    <p:extLst>
      <p:ext uri="{BB962C8B-B14F-4D97-AF65-F5344CB8AC3E}">
        <p14:creationId xmlns:p14="http://schemas.microsoft.com/office/powerpoint/2010/main" val="33325112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1000"/>
                                        <p:tgtEl>
                                          <p:spTgt spid="9">
                                            <p:txEl>
                                              <p:pRg st="4" end="4"/>
                                            </p:txEl>
                                          </p:spTgt>
                                        </p:tgtEl>
                                      </p:cBhvr>
                                    </p:animEffect>
                                    <p:anim calcmode="lin" valueType="num">
                                      <p:cBhvr>
                                        <p:cTn id="1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4A03"/>
            </a:gs>
            <a:gs pos="48000">
              <a:schemeClr val="accent2">
                <a:lumMod val="97000"/>
                <a:lumOff val="3000"/>
              </a:schemeClr>
            </a:gs>
            <a:gs pos="100000">
              <a:schemeClr val="accent2">
                <a:lumMod val="50000"/>
              </a:schemeClr>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244697"/>
            <a:ext cx="12192000" cy="1238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b="1" spc="-150" dirty="0">
                <a:effectLst>
                  <a:outerShdw blurRad="38100" dist="38100" dir="2700000" algn="tl">
                    <a:srgbClr val="000000">
                      <a:alpha val="43137"/>
                    </a:srgbClr>
                  </a:outerShdw>
                </a:effectLst>
              </a:rPr>
              <a:t>God the Gardener</a:t>
            </a:r>
            <a:endParaRPr lang="en-US" sz="4400" b="1" spc="-150" dirty="0">
              <a:effectLst>
                <a:outerShdw blurRad="38100" dist="38100" dir="2700000" algn="tl">
                  <a:srgbClr val="000000">
                    <a:alpha val="43137"/>
                  </a:srgbClr>
                </a:outerShdw>
              </a:effectLst>
            </a:endParaRPr>
          </a:p>
        </p:txBody>
      </p:sp>
      <p:pic>
        <p:nvPicPr>
          <p:cNvPr id="6" name="Picture 5" descr="A picture containing green, hairpiece&#10;&#10;Description automatically generated">
            <a:extLst>
              <a:ext uri="{FF2B5EF4-FFF2-40B4-BE49-F238E27FC236}">
                <a16:creationId xmlns:a16="http://schemas.microsoft.com/office/drawing/2014/main" id="{8D2835A9-3753-4235-99A4-8B9538DDF8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7" r="94" b="9205"/>
          <a:stretch/>
        </p:blipFill>
        <p:spPr>
          <a:xfrm>
            <a:off x="9267406" y="236533"/>
            <a:ext cx="2692225" cy="1246388"/>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17D2E63B-7E35-4600-AA10-03FC2F128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89" r="1" b="654"/>
          <a:stretch/>
        </p:blipFill>
        <p:spPr>
          <a:xfrm>
            <a:off x="241894" y="241458"/>
            <a:ext cx="2544169" cy="1241463"/>
          </a:xfrm>
          <a:prstGeom prst="rect">
            <a:avLst/>
          </a:prstGeom>
        </p:spPr>
      </p:pic>
      <p:sp>
        <p:nvSpPr>
          <p:cNvPr id="10" name="Content Placeholder 6">
            <a:extLst>
              <a:ext uri="{FF2B5EF4-FFF2-40B4-BE49-F238E27FC236}">
                <a16:creationId xmlns:a16="http://schemas.microsoft.com/office/drawing/2014/main" id="{9B1B9C2A-A0A7-4EC7-B909-3EC9C6F4D327}"/>
              </a:ext>
            </a:extLst>
          </p:cNvPr>
          <p:cNvSpPr txBox="1">
            <a:spLocks/>
          </p:cNvSpPr>
          <p:nvPr/>
        </p:nvSpPr>
        <p:spPr>
          <a:xfrm>
            <a:off x="772681" y="1542236"/>
            <a:ext cx="10647380" cy="507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rPr>
              <a:t>Paul Also Uses Garden Imagery</a:t>
            </a:r>
          </a:p>
          <a:p>
            <a:pPr marL="0" indent="0">
              <a:buFont typeface="Arial" panose="020B0604020202020204" pitchFamily="34" charset="0"/>
              <a:buNone/>
            </a:pPr>
            <a:r>
              <a:rPr lang="en-US" sz="3600" dirty="0">
                <a:solidFill>
                  <a:schemeClr val="bg1"/>
                </a:solidFill>
              </a:rPr>
              <a:t>	I </a:t>
            </a:r>
            <a:r>
              <a:rPr lang="en-US" sz="3600" i="1" dirty="0">
                <a:solidFill>
                  <a:schemeClr val="bg1"/>
                </a:solidFill>
              </a:rPr>
              <a:t>planted</a:t>
            </a:r>
            <a:r>
              <a:rPr lang="en-US" sz="3600" dirty="0">
                <a:solidFill>
                  <a:schemeClr val="bg1"/>
                </a:solidFill>
              </a:rPr>
              <a:t>, Apollos </a:t>
            </a:r>
            <a:r>
              <a:rPr lang="en-US" sz="3600" i="1" dirty="0">
                <a:solidFill>
                  <a:schemeClr val="bg1"/>
                </a:solidFill>
              </a:rPr>
              <a:t>watered</a:t>
            </a:r>
            <a:r>
              <a:rPr lang="en-US" sz="3600" dirty="0">
                <a:solidFill>
                  <a:schemeClr val="bg1"/>
                </a:solidFill>
              </a:rPr>
              <a:t>, God… </a:t>
            </a:r>
            <a:r>
              <a:rPr lang="en-US" sz="3600" b="1" dirty="0">
                <a:solidFill>
                  <a:schemeClr val="bg1"/>
                </a:solidFill>
              </a:rPr>
              <a:t>1 Cor 3:6</a:t>
            </a:r>
            <a:br>
              <a:rPr lang="en-US" sz="3600" b="1" dirty="0">
                <a:solidFill>
                  <a:schemeClr val="bg1"/>
                </a:solidFill>
              </a:rPr>
            </a:br>
            <a:r>
              <a:rPr lang="en-US" sz="3600" b="1" dirty="0">
                <a:solidFill>
                  <a:schemeClr val="bg1"/>
                </a:solidFill>
              </a:rPr>
              <a:t>	</a:t>
            </a:r>
            <a:r>
              <a:rPr lang="en-US" sz="3600" dirty="0">
                <a:solidFill>
                  <a:schemeClr val="bg1"/>
                </a:solidFill>
              </a:rPr>
              <a:t>We’re to be </a:t>
            </a:r>
            <a:r>
              <a:rPr lang="en-US" sz="3600" i="1" dirty="0">
                <a:solidFill>
                  <a:schemeClr val="bg1"/>
                </a:solidFill>
              </a:rPr>
              <a:t>firmly rooted</a:t>
            </a:r>
            <a:r>
              <a:rPr lang="en-US" sz="3600" dirty="0">
                <a:solidFill>
                  <a:schemeClr val="bg1"/>
                </a:solidFill>
              </a:rPr>
              <a:t> in Christ </a:t>
            </a:r>
            <a:r>
              <a:rPr lang="en-US" sz="3600" b="1" dirty="0">
                <a:solidFill>
                  <a:schemeClr val="bg1"/>
                </a:solidFill>
              </a:rPr>
              <a:t>Col 2:6-7</a:t>
            </a:r>
            <a:br>
              <a:rPr lang="en-US" sz="3600" dirty="0">
                <a:solidFill>
                  <a:schemeClr val="bg1"/>
                </a:solidFill>
              </a:rPr>
            </a:br>
            <a:r>
              <a:rPr lang="en-US" sz="3600" dirty="0">
                <a:solidFill>
                  <a:schemeClr val="bg1"/>
                </a:solidFill>
              </a:rPr>
              <a:t>	And </a:t>
            </a:r>
            <a:r>
              <a:rPr lang="en-US" sz="3600" i="1" dirty="0">
                <a:solidFill>
                  <a:schemeClr val="bg1"/>
                </a:solidFill>
              </a:rPr>
              <a:t>produce fruit</a:t>
            </a:r>
            <a:r>
              <a:rPr lang="en-US" sz="3600" dirty="0">
                <a:solidFill>
                  <a:schemeClr val="bg1"/>
                </a:solidFill>
              </a:rPr>
              <a:t> of The Spirit in us </a:t>
            </a:r>
            <a:r>
              <a:rPr lang="en-US" sz="3600" b="1" dirty="0">
                <a:solidFill>
                  <a:schemeClr val="bg1"/>
                </a:solidFill>
              </a:rPr>
              <a:t>Gal 5:22ff</a:t>
            </a:r>
            <a:endParaRPr lang="en-US" sz="3600" dirty="0">
              <a:solidFill>
                <a:schemeClr val="bg1"/>
              </a:solidFill>
            </a:endParaRPr>
          </a:p>
          <a:p>
            <a:pPr marL="0" indent="0">
              <a:buFont typeface="Arial" panose="020B0604020202020204" pitchFamily="34" charset="0"/>
              <a:buNone/>
            </a:pPr>
            <a:r>
              <a:rPr lang="en-US" sz="4800" b="1" dirty="0">
                <a:solidFill>
                  <a:schemeClr val="bg1"/>
                </a:solidFill>
              </a:rPr>
              <a:t>The Bible Ends Back In The Garden</a:t>
            </a:r>
            <a:endParaRPr lang="en-US" sz="4800" dirty="0">
              <a:solidFill>
                <a:schemeClr val="bg1"/>
              </a:solidFill>
            </a:endParaRPr>
          </a:p>
          <a:p>
            <a:pPr marL="0" indent="0">
              <a:buFont typeface="Arial" panose="020B0604020202020204" pitchFamily="34" charset="0"/>
              <a:buNone/>
            </a:pPr>
            <a:r>
              <a:rPr lang="en-US" sz="3600" b="1" dirty="0">
                <a:solidFill>
                  <a:schemeClr val="bg1"/>
                </a:solidFill>
              </a:rPr>
              <a:t>	</a:t>
            </a:r>
            <a:r>
              <a:rPr lang="en-US" sz="3600" b="1" dirty="0" err="1">
                <a:solidFill>
                  <a:schemeClr val="bg1"/>
                </a:solidFill>
              </a:rPr>
              <a:t>Zech</a:t>
            </a:r>
            <a:r>
              <a:rPr lang="en-US" sz="3600" b="1" dirty="0">
                <a:solidFill>
                  <a:schemeClr val="bg1"/>
                </a:solidFill>
              </a:rPr>
              <a:t> 14:11</a:t>
            </a:r>
            <a:r>
              <a:rPr lang="en-US" sz="3600" dirty="0">
                <a:solidFill>
                  <a:schemeClr val="bg1"/>
                </a:solidFill>
              </a:rPr>
              <a:t> </a:t>
            </a:r>
            <a:r>
              <a:rPr lang="en-US" sz="3600" i="1" dirty="0">
                <a:solidFill>
                  <a:schemeClr val="bg1"/>
                </a:solidFill>
              </a:rPr>
              <a:t>There’ll be no more curse…</a:t>
            </a:r>
            <a:br>
              <a:rPr lang="en-US" sz="3600" dirty="0">
                <a:solidFill>
                  <a:schemeClr val="bg1"/>
                </a:solidFill>
              </a:rPr>
            </a:br>
            <a:r>
              <a:rPr lang="en-US" sz="3600" dirty="0">
                <a:solidFill>
                  <a:schemeClr val="bg1"/>
                </a:solidFill>
              </a:rPr>
              <a:t>	</a:t>
            </a:r>
            <a:r>
              <a:rPr lang="en-US" sz="3600" b="1" dirty="0">
                <a:solidFill>
                  <a:schemeClr val="bg1"/>
                </a:solidFill>
              </a:rPr>
              <a:t>[Rev 21:1-7, 22:1-4]</a:t>
            </a:r>
            <a:r>
              <a:rPr lang="en-US" sz="3600" dirty="0">
                <a:solidFill>
                  <a:schemeClr val="bg1"/>
                </a:solidFill>
              </a:rPr>
              <a:t> A return to Eden, </a:t>
            </a:r>
            <a:br>
              <a:rPr lang="en-US" sz="3600" dirty="0">
                <a:solidFill>
                  <a:schemeClr val="bg1"/>
                </a:solidFill>
              </a:rPr>
            </a:br>
            <a:r>
              <a:rPr lang="en-US" sz="3600" dirty="0">
                <a:solidFill>
                  <a:schemeClr val="bg1"/>
                </a:solidFill>
              </a:rPr>
              <a:t>		a place where God is, &amp; sorrow has ceased!</a:t>
            </a:r>
            <a:r>
              <a:rPr lang="en-US" sz="3200" dirty="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9043538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1000"/>
                                        <p:tgtEl>
                                          <p:spTgt spid="10">
                                            <p:txEl>
                                              <p:pRg st="3" end="3"/>
                                            </p:txEl>
                                          </p:spTgt>
                                        </p:tgtEl>
                                      </p:cBhvr>
                                    </p:animEffect>
                                    <p:anim calcmode="lin" valueType="num">
                                      <p:cBhvr>
                                        <p:cTn id="1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Working In The Garden</Template>
  <TotalTime>189</TotalTime>
  <Words>671</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Coulter Wickerham</dc:creator>
  <cp:lastModifiedBy>Coulter Wickerham</cp:lastModifiedBy>
  <cp:revision>10</cp:revision>
  <dcterms:created xsi:type="dcterms:W3CDTF">2022-04-22T16:02:00Z</dcterms:created>
  <dcterms:modified xsi:type="dcterms:W3CDTF">2022-04-22T19:11:21Z</dcterms:modified>
</cp:coreProperties>
</file>