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1"/>
  </p:notesMasterIdLst>
  <p:sldIdLst>
    <p:sldId id="256" r:id="rId2"/>
    <p:sldId id="336" r:id="rId3"/>
    <p:sldId id="337" r:id="rId4"/>
    <p:sldId id="338" r:id="rId5"/>
    <p:sldId id="339" r:id="rId6"/>
    <p:sldId id="340" r:id="rId7"/>
    <p:sldId id="341" r:id="rId8"/>
    <p:sldId id="343" r:id="rId9"/>
    <p:sldId id="34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70153"/>
    <a:srgbClr val="000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81" autoAdjust="0"/>
    <p:restoredTop sz="88471" autoAdjust="0"/>
  </p:normalViewPr>
  <p:slideViewPr>
    <p:cSldViewPr>
      <p:cViewPr varScale="1">
        <p:scale>
          <a:sx n="76" d="100"/>
          <a:sy n="76" d="100"/>
        </p:scale>
        <p:origin x="662" y="5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E203D2F-B412-4536-8F48-EC788D7859B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en-US"/>
          </a:p>
        </p:txBody>
      </p:sp>
      <p:sp>
        <p:nvSpPr>
          <p:cNvPr id="8195" name="Rectangle 3">
            <a:extLst>
              <a:ext uri="{FF2B5EF4-FFF2-40B4-BE49-F238E27FC236}">
                <a16:creationId xmlns:a16="http://schemas.microsoft.com/office/drawing/2014/main" id="{A435DE0A-2807-4477-998A-04CAD0A6452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endParaRPr lang="en-US" altLang="en-US"/>
          </a:p>
        </p:txBody>
      </p:sp>
      <p:sp>
        <p:nvSpPr>
          <p:cNvPr id="3076" name="Rectangle 4">
            <a:extLst>
              <a:ext uri="{FF2B5EF4-FFF2-40B4-BE49-F238E27FC236}">
                <a16:creationId xmlns:a16="http://schemas.microsoft.com/office/drawing/2014/main" id="{B7ECD4B6-8D9B-4008-BC93-A409006A0235}"/>
              </a:ext>
            </a:extLst>
          </p:cNvPr>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a:extLst>
              <a:ext uri="{FF2B5EF4-FFF2-40B4-BE49-F238E27FC236}">
                <a16:creationId xmlns:a16="http://schemas.microsoft.com/office/drawing/2014/main" id="{51543034-15F5-4547-AD6F-C21633AC23F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8198" name="Rectangle 6">
            <a:extLst>
              <a:ext uri="{FF2B5EF4-FFF2-40B4-BE49-F238E27FC236}">
                <a16:creationId xmlns:a16="http://schemas.microsoft.com/office/drawing/2014/main" id="{3584F306-177E-42C5-9A11-121FFE00BFFA}"/>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en-US"/>
          </a:p>
        </p:txBody>
      </p:sp>
      <p:sp>
        <p:nvSpPr>
          <p:cNvPr id="8199" name="Rectangle 7">
            <a:extLst>
              <a:ext uri="{FF2B5EF4-FFF2-40B4-BE49-F238E27FC236}">
                <a16:creationId xmlns:a16="http://schemas.microsoft.com/office/drawing/2014/main" id="{ED859BC0-8FB8-4808-863C-E876E7A5440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6A7EEA42-C148-4233-9379-B1C442082D1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A83E4CA-7147-46CB-9E29-A2E86BCC440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7474EBD-2A82-4EDD-AB33-BB2BFF281FEA}" type="slidenum">
              <a:rPr lang="en-US" altLang="en-US">
                <a:latin typeface="Arial" panose="020B0604020202020204" pitchFamily="34" charset="0"/>
              </a:rPr>
              <a:pPr/>
              <a:t>1</a:t>
            </a:fld>
            <a:endParaRPr lang="en-US" altLang="en-US">
              <a:latin typeface="Arial" panose="020B0604020202020204" pitchFamily="34" charset="0"/>
            </a:endParaRPr>
          </a:p>
        </p:txBody>
      </p:sp>
      <p:sp>
        <p:nvSpPr>
          <p:cNvPr id="5123" name="Rectangle 2">
            <a:extLst>
              <a:ext uri="{FF2B5EF4-FFF2-40B4-BE49-F238E27FC236}">
                <a16:creationId xmlns:a16="http://schemas.microsoft.com/office/drawing/2014/main" id="{5306B722-CF32-4E82-93D0-78B592C70F94}"/>
              </a:ext>
            </a:extLst>
          </p:cNvPr>
          <p:cNvSpPr>
            <a:spLocks noRot="1" noChangeArrowheads="1" noTextEdit="1"/>
          </p:cNvSpPr>
          <p:nvPr>
            <p:ph type="sldImg"/>
          </p:nvPr>
        </p:nvSpPr>
        <p:spPr>
          <a:ln/>
        </p:spPr>
      </p:sp>
      <p:sp>
        <p:nvSpPr>
          <p:cNvPr id="5124" name="Rectangle 3">
            <a:extLst>
              <a:ext uri="{FF2B5EF4-FFF2-40B4-BE49-F238E27FC236}">
                <a16:creationId xmlns:a16="http://schemas.microsoft.com/office/drawing/2014/main" id="{33860804-7ABD-4BBC-9154-B88803B8CFFE}"/>
              </a:ext>
            </a:extLst>
          </p:cNvPr>
          <p:cNvSpPr>
            <a:spLocks noGrp="1" noChangeArrowheads="1"/>
          </p:cNvSpPr>
          <p:nvPr>
            <p:ph type="body" idx="1"/>
          </p:nvPr>
        </p:nvSpPr>
        <p:spPr>
          <a:noFill/>
        </p:spPr>
        <p:txBody>
          <a:bodyPr/>
          <a:lstStyle/>
          <a:p>
            <a:pPr eaLnBrk="1" hangingPunct="1"/>
            <a:r>
              <a:rPr lang="en-US" altLang="en-US"/>
              <a:t>(We need to be careful with the phrase, ‘He </a:t>
            </a:r>
            <a:r>
              <a:rPr lang="en-US" altLang="en-US" sz="1600"/>
              <a:t>obeyed </a:t>
            </a:r>
            <a:r>
              <a:rPr lang="en-US" altLang="en-US" sz="1600" i="1"/>
              <a:t>the </a:t>
            </a:r>
            <a:r>
              <a:rPr lang="en-US" altLang="en-US" sz="1600"/>
              <a:t>gospel’)</a:t>
            </a:r>
            <a:r>
              <a:rPr lang="en-US" alt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A83E4CA-7147-46CB-9E29-A2E86BCC440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7474EBD-2A82-4EDD-AB33-BB2BFF281FEA}" type="slidenum">
              <a:rPr lang="en-US" altLang="en-US">
                <a:latin typeface="Arial" panose="020B0604020202020204" pitchFamily="34" charset="0"/>
              </a:rPr>
              <a:pPr/>
              <a:t>2</a:t>
            </a:fld>
            <a:endParaRPr lang="en-US" altLang="en-US">
              <a:latin typeface="Arial" panose="020B0604020202020204" pitchFamily="34" charset="0"/>
            </a:endParaRPr>
          </a:p>
        </p:txBody>
      </p:sp>
      <p:sp>
        <p:nvSpPr>
          <p:cNvPr id="5123" name="Rectangle 2">
            <a:extLst>
              <a:ext uri="{FF2B5EF4-FFF2-40B4-BE49-F238E27FC236}">
                <a16:creationId xmlns:a16="http://schemas.microsoft.com/office/drawing/2014/main" id="{5306B722-CF32-4E82-93D0-78B592C70F94}"/>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3860804-7ABD-4BBC-9154-B88803B8CFFE}"/>
              </a:ext>
            </a:extLst>
          </p:cNvPr>
          <p:cNvSpPr>
            <a:spLocks noGrp="1" noChangeArrowheads="1"/>
          </p:cNvSpPr>
          <p:nvPr>
            <p:ph type="body" idx="1"/>
          </p:nvPr>
        </p:nvSpPr>
        <p:spPr>
          <a:noFill/>
        </p:spPr>
        <p:txBody>
          <a:bodyPr/>
          <a:lstStyle/>
          <a:p>
            <a:pPr eaLnBrk="1" hangingPunct="1"/>
            <a:r>
              <a:rPr lang="en-US" altLang="en-US"/>
              <a:t>(We need to be careful with the phrase, ‘He </a:t>
            </a:r>
            <a:r>
              <a:rPr lang="en-US" altLang="en-US" sz="1600"/>
              <a:t>obeyed </a:t>
            </a:r>
            <a:r>
              <a:rPr lang="en-US" altLang="en-US" sz="1600" i="1"/>
              <a:t>the </a:t>
            </a:r>
            <a:r>
              <a:rPr lang="en-US" altLang="en-US" sz="1600"/>
              <a:t>gospel’)</a:t>
            </a:r>
            <a:r>
              <a:rPr lang="en-US" altLang="en-US"/>
              <a:t> </a:t>
            </a:r>
          </a:p>
        </p:txBody>
      </p:sp>
    </p:spTree>
    <p:extLst>
      <p:ext uri="{BB962C8B-B14F-4D97-AF65-F5344CB8AC3E}">
        <p14:creationId xmlns:p14="http://schemas.microsoft.com/office/powerpoint/2010/main" val="167416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A83E4CA-7147-46CB-9E29-A2E86BCC440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7474EBD-2A82-4EDD-AB33-BB2BFF281FEA}" type="slidenum">
              <a:rPr lang="en-US" altLang="en-US">
                <a:latin typeface="Arial" panose="020B0604020202020204" pitchFamily="34" charset="0"/>
              </a:rPr>
              <a:pPr/>
              <a:t>3</a:t>
            </a:fld>
            <a:endParaRPr lang="en-US" altLang="en-US">
              <a:latin typeface="Arial" panose="020B0604020202020204" pitchFamily="34" charset="0"/>
            </a:endParaRPr>
          </a:p>
        </p:txBody>
      </p:sp>
      <p:sp>
        <p:nvSpPr>
          <p:cNvPr id="5123" name="Rectangle 2">
            <a:extLst>
              <a:ext uri="{FF2B5EF4-FFF2-40B4-BE49-F238E27FC236}">
                <a16:creationId xmlns:a16="http://schemas.microsoft.com/office/drawing/2014/main" id="{5306B722-CF32-4E82-93D0-78B592C70F94}"/>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3860804-7ABD-4BBC-9154-B88803B8CFFE}"/>
              </a:ext>
            </a:extLst>
          </p:cNvPr>
          <p:cNvSpPr>
            <a:spLocks noGrp="1" noChangeArrowheads="1"/>
          </p:cNvSpPr>
          <p:nvPr>
            <p:ph type="body" idx="1"/>
          </p:nvPr>
        </p:nvSpPr>
        <p:spPr>
          <a:noFill/>
        </p:spPr>
        <p:txBody>
          <a:bodyPr/>
          <a:lstStyle/>
          <a:p>
            <a:pPr eaLnBrk="1" hangingPunct="1"/>
            <a:r>
              <a:rPr lang="en-US" altLang="en-US"/>
              <a:t>(We need to be careful with the phrase, ‘He </a:t>
            </a:r>
            <a:r>
              <a:rPr lang="en-US" altLang="en-US" sz="1600"/>
              <a:t>obeyed </a:t>
            </a:r>
            <a:r>
              <a:rPr lang="en-US" altLang="en-US" sz="1600" i="1"/>
              <a:t>the </a:t>
            </a:r>
            <a:r>
              <a:rPr lang="en-US" altLang="en-US" sz="1600"/>
              <a:t>gospel’)</a:t>
            </a:r>
            <a:r>
              <a:rPr lang="en-US" altLang="en-US"/>
              <a:t> </a:t>
            </a:r>
          </a:p>
        </p:txBody>
      </p:sp>
    </p:spTree>
    <p:extLst>
      <p:ext uri="{BB962C8B-B14F-4D97-AF65-F5344CB8AC3E}">
        <p14:creationId xmlns:p14="http://schemas.microsoft.com/office/powerpoint/2010/main" val="3398888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A83E4CA-7147-46CB-9E29-A2E86BCC440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7474EBD-2A82-4EDD-AB33-BB2BFF281FEA}" type="slidenum">
              <a:rPr lang="en-US" altLang="en-US">
                <a:latin typeface="Arial" panose="020B0604020202020204" pitchFamily="34" charset="0"/>
              </a:rPr>
              <a:pPr/>
              <a:t>4</a:t>
            </a:fld>
            <a:endParaRPr lang="en-US" altLang="en-US">
              <a:latin typeface="Arial" panose="020B0604020202020204" pitchFamily="34" charset="0"/>
            </a:endParaRPr>
          </a:p>
        </p:txBody>
      </p:sp>
      <p:sp>
        <p:nvSpPr>
          <p:cNvPr id="5123" name="Rectangle 2">
            <a:extLst>
              <a:ext uri="{FF2B5EF4-FFF2-40B4-BE49-F238E27FC236}">
                <a16:creationId xmlns:a16="http://schemas.microsoft.com/office/drawing/2014/main" id="{5306B722-CF32-4E82-93D0-78B592C70F94}"/>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3860804-7ABD-4BBC-9154-B88803B8CFFE}"/>
              </a:ext>
            </a:extLst>
          </p:cNvPr>
          <p:cNvSpPr>
            <a:spLocks noGrp="1" noChangeArrowheads="1"/>
          </p:cNvSpPr>
          <p:nvPr>
            <p:ph type="body" idx="1"/>
          </p:nvPr>
        </p:nvSpPr>
        <p:spPr>
          <a:noFill/>
        </p:spPr>
        <p:txBody>
          <a:bodyPr/>
          <a:lstStyle/>
          <a:p>
            <a:pPr eaLnBrk="1" hangingPunct="1"/>
            <a:r>
              <a:rPr lang="en-US" altLang="en-US"/>
              <a:t>(We need to be careful with the phrase, ‘He </a:t>
            </a:r>
            <a:r>
              <a:rPr lang="en-US" altLang="en-US" sz="1600"/>
              <a:t>obeyed </a:t>
            </a:r>
            <a:r>
              <a:rPr lang="en-US" altLang="en-US" sz="1600" i="1"/>
              <a:t>the </a:t>
            </a:r>
            <a:r>
              <a:rPr lang="en-US" altLang="en-US" sz="1600"/>
              <a:t>gospel’)</a:t>
            </a:r>
            <a:r>
              <a:rPr lang="en-US" altLang="en-US"/>
              <a:t> </a:t>
            </a:r>
          </a:p>
        </p:txBody>
      </p:sp>
    </p:spTree>
    <p:extLst>
      <p:ext uri="{BB962C8B-B14F-4D97-AF65-F5344CB8AC3E}">
        <p14:creationId xmlns:p14="http://schemas.microsoft.com/office/powerpoint/2010/main" val="644947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A83E4CA-7147-46CB-9E29-A2E86BCC440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7474EBD-2A82-4EDD-AB33-BB2BFF281FEA}"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5123" name="Rectangle 2">
            <a:extLst>
              <a:ext uri="{FF2B5EF4-FFF2-40B4-BE49-F238E27FC236}">
                <a16:creationId xmlns:a16="http://schemas.microsoft.com/office/drawing/2014/main" id="{5306B722-CF32-4E82-93D0-78B592C70F94}"/>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3860804-7ABD-4BBC-9154-B88803B8CFFE}"/>
              </a:ext>
            </a:extLst>
          </p:cNvPr>
          <p:cNvSpPr>
            <a:spLocks noGrp="1" noChangeArrowheads="1"/>
          </p:cNvSpPr>
          <p:nvPr>
            <p:ph type="body" idx="1"/>
          </p:nvPr>
        </p:nvSpPr>
        <p:spPr>
          <a:noFill/>
        </p:spPr>
        <p:txBody>
          <a:bodyPr/>
          <a:lstStyle/>
          <a:p>
            <a:pPr eaLnBrk="1" hangingPunct="1"/>
            <a:r>
              <a:rPr lang="en-US" altLang="en-US"/>
              <a:t>(We need to be careful with the phrase, ‘He </a:t>
            </a:r>
            <a:r>
              <a:rPr lang="en-US" altLang="en-US" sz="1600"/>
              <a:t>obeyed </a:t>
            </a:r>
            <a:r>
              <a:rPr lang="en-US" altLang="en-US" sz="1600" i="1"/>
              <a:t>the </a:t>
            </a:r>
            <a:r>
              <a:rPr lang="en-US" altLang="en-US" sz="1600"/>
              <a:t>gospel’)</a:t>
            </a:r>
            <a:r>
              <a:rPr lang="en-US" altLang="en-US"/>
              <a:t> </a:t>
            </a:r>
          </a:p>
        </p:txBody>
      </p:sp>
    </p:spTree>
    <p:extLst>
      <p:ext uri="{BB962C8B-B14F-4D97-AF65-F5344CB8AC3E}">
        <p14:creationId xmlns:p14="http://schemas.microsoft.com/office/powerpoint/2010/main" val="1205132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A83E4CA-7147-46CB-9E29-A2E86BCC440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7474EBD-2A82-4EDD-AB33-BB2BFF281FEA}" type="slidenum">
              <a:rPr lang="en-US" altLang="en-US">
                <a:latin typeface="Arial" panose="020B0604020202020204" pitchFamily="34" charset="0"/>
              </a:rPr>
              <a:pPr/>
              <a:t>6</a:t>
            </a:fld>
            <a:endParaRPr lang="en-US" altLang="en-US">
              <a:latin typeface="Arial" panose="020B0604020202020204" pitchFamily="34" charset="0"/>
            </a:endParaRPr>
          </a:p>
        </p:txBody>
      </p:sp>
      <p:sp>
        <p:nvSpPr>
          <p:cNvPr id="5123" name="Rectangle 2">
            <a:extLst>
              <a:ext uri="{FF2B5EF4-FFF2-40B4-BE49-F238E27FC236}">
                <a16:creationId xmlns:a16="http://schemas.microsoft.com/office/drawing/2014/main" id="{5306B722-CF32-4E82-93D0-78B592C70F94}"/>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3860804-7ABD-4BBC-9154-B88803B8CFFE}"/>
              </a:ext>
            </a:extLst>
          </p:cNvPr>
          <p:cNvSpPr>
            <a:spLocks noGrp="1" noChangeArrowheads="1"/>
          </p:cNvSpPr>
          <p:nvPr>
            <p:ph type="body" idx="1"/>
          </p:nvPr>
        </p:nvSpPr>
        <p:spPr>
          <a:noFill/>
        </p:spPr>
        <p:txBody>
          <a:bodyPr/>
          <a:lstStyle/>
          <a:p>
            <a:pPr eaLnBrk="1" hangingPunct="1"/>
            <a:r>
              <a:rPr lang="en-US" altLang="en-US"/>
              <a:t>(We need to be careful with the phrase, ‘He </a:t>
            </a:r>
            <a:r>
              <a:rPr lang="en-US" altLang="en-US" sz="1600"/>
              <a:t>obeyed </a:t>
            </a:r>
            <a:r>
              <a:rPr lang="en-US" altLang="en-US" sz="1600" i="1"/>
              <a:t>the </a:t>
            </a:r>
            <a:r>
              <a:rPr lang="en-US" altLang="en-US" sz="1600"/>
              <a:t>gospel’)</a:t>
            </a:r>
            <a:r>
              <a:rPr lang="en-US" altLang="en-US"/>
              <a:t> </a:t>
            </a:r>
          </a:p>
        </p:txBody>
      </p:sp>
    </p:spTree>
    <p:extLst>
      <p:ext uri="{BB962C8B-B14F-4D97-AF65-F5344CB8AC3E}">
        <p14:creationId xmlns:p14="http://schemas.microsoft.com/office/powerpoint/2010/main" val="2591745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A83E4CA-7147-46CB-9E29-A2E86BCC440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7474EBD-2A82-4EDD-AB33-BB2BFF281FEA}" type="slidenum">
              <a:rPr lang="en-US" altLang="en-US">
                <a:latin typeface="Arial" panose="020B0604020202020204" pitchFamily="34" charset="0"/>
              </a:rPr>
              <a:pPr/>
              <a:t>7</a:t>
            </a:fld>
            <a:endParaRPr lang="en-US" altLang="en-US">
              <a:latin typeface="Arial" panose="020B0604020202020204" pitchFamily="34" charset="0"/>
            </a:endParaRPr>
          </a:p>
        </p:txBody>
      </p:sp>
      <p:sp>
        <p:nvSpPr>
          <p:cNvPr id="5123" name="Rectangle 2">
            <a:extLst>
              <a:ext uri="{FF2B5EF4-FFF2-40B4-BE49-F238E27FC236}">
                <a16:creationId xmlns:a16="http://schemas.microsoft.com/office/drawing/2014/main" id="{5306B722-CF32-4E82-93D0-78B592C70F94}"/>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3860804-7ABD-4BBC-9154-B88803B8CFFE}"/>
              </a:ext>
            </a:extLst>
          </p:cNvPr>
          <p:cNvSpPr>
            <a:spLocks noGrp="1" noChangeArrowheads="1"/>
          </p:cNvSpPr>
          <p:nvPr>
            <p:ph type="body" idx="1"/>
          </p:nvPr>
        </p:nvSpPr>
        <p:spPr>
          <a:noFill/>
        </p:spPr>
        <p:txBody>
          <a:bodyPr/>
          <a:lstStyle/>
          <a:p>
            <a:pPr eaLnBrk="1" hangingPunct="1"/>
            <a:r>
              <a:rPr lang="en-US" altLang="en-US"/>
              <a:t>(We need to be careful with the phrase, ‘He </a:t>
            </a:r>
            <a:r>
              <a:rPr lang="en-US" altLang="en-US" sz="1600"/>
              <a:t>obeyed </a:t>
            </a:r>
            <a:r>
              <a:rPr lang="en-US" altLang="en-US" sz="1600" i="1"/>
              <a:t>the </a:t>
            </a:r>
            <a:r>
              <a:rPr lang="en-US" altLang="en-US" sz="1600"/>
              <a:t>gospel’)</a:t>
            </a:r>
            <a:r>
              <a:rPr lang="en-US" altLang="en-US"/>
              <a:t> </a:t>
            </a:r>
          </a:p>
        </p:txBody>
      </p:sp>
    </p:spTree>
    <p:extLst>
      <p:ext uri="{BB962C8B-B14F-4D97-AF65-F5344CB8AC3E}">
        <p14:creationId xmlns:p14="http://schemas.microsoft.com/office/powerpoint/2010/main" val="417328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A83E4CA-7147-46CB-9E29-A2E86BCC440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7474EBD-2A82-4EDD-AB33-BB2BFF281FEA}" type="slidenum">
              <a:rPr lang="en-US" altLang="en-US">
                <a:latin typeface="Arial" panose="020B0604020202020204" pitchFamily="34" charset="0"/>
              </a:rPr>
              <a:pPr/>
              <a:t>8</a:t>
            </a:fld>
            <a:endParaRPr lang="en-US" altLang="en-US">
              <a:latin typeface="Arial" panose="020B0604020202020204" pitchFamily="34" charset="0"/>
            </a:endParaRPr>
          </a:p>
        </p:txBody>
      </p:sp>
      <p:sp>
        <p:nvSpPr>
          <p:cNvPr id="5123" name="Rectangle 2">
            <a:extLst>
              <a:ext uri="{FF2B5EF4-FFF2-40B4-BE49-F238E27FC236}">
                <a16:creationId xmlns:a16="http://schemas.microsoft.com/office/drawing/2014/main" id="{5306B722-CF32-4E82-93D0-78B592C70F94}"/>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3860804-7ABD-4BBC-9154-B88803B8CFFE}"/>
              </a:ext>
            </a:extLst>
          </p:cNvPr>
          <p:cNvSpPr>
            <a:spLocks noGrp="1" noChangeArrowheads="1"/>
          </p:cNvSpPr>
          <p:nvPr>
            <p:ph type="body" idx="1"/>
          </p:nvPr>
        </p:nvSpPr>
        <p:spPr>
          <a:noFill/>
        </p:spPr>
        <p:txBody>
          <a:bodyPr/>
          <a:lstStyle/>
          <a:p>
            <a:pPr eaLnBrk="1" hangingPunct="1"/>
            <a:r>
              <a:rPr lang="en-US" altLang="en-US"/>
              <a:t>(We need to be careful with the phrase, ‘He </a:t>
            </a:r>
            <a:r>
              <a:rPr lang="en-US" altLang="en-US" sz="1600"/>
              <a:t>obeyed </a:t>
            </a:r>
            <a:r>
              <a:rPr lang="en-US" altLang="en-US" sz="1600" i="1"/>
              <a:t>the </a:t>
            </a:r>
            <a:r>
              <a:rPr lang="en-US" altLang="en-US" sz="1600"/>
              <a:t>gospel’)</a:t>
            </a:r>
            <a:r>
              <a:rPr lang="en-US" altLang="en-US"/>
              <a:t> </a:t>
            </a:r>
          </a:p>
        </p:txBody>
      </p:sp>
    </p:spTree>
    <p:extLst>
      <p:ext uri="{BB962C8B-B14F-4D97-AF65-F5344CB8AC3E}">
        <p14:creationId xmlns:p14="http://schemas.microsoft.com/office/powerpoint/2010/main" val="2041445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A83E4CA-7147-46CB-9E29-A2E86BCC440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7474EBD-2A82-4EDD-AB33-BB2BFF281FEA}" type="slidenum">
              <a:rPr lang="en-US" altLang="en-US">
                <a:latin typeface="Arial" panose="020B0604020202020204" pitchFamily="34" charset="0"/>
              </a:rPr>
              <a:pPr/>
              <a:t>9</a:t>
            </a:fld>
            <a:endParaRPr lang="en-US" altLang="en-US">
              <a:latin typeface="Arial" panose="020B0604020202020204" pitchFamily="34" charset="0"/>
            </a:endParaRPr>
          </a:p>
        </p:txBody>
      </p:sp>
      <p:sp>
        <p:nvSpPr>
          <p:cNvPr id="5123" name="Rectangle 2">
            <a:extLst>
              <a:ext uri="{FF2B5EF4-FFF2-40B4-BE49-F238E27FC236}">
                <a16:creationId xmlns:a16="http://schemas.microsoft.com/office/drawing/2014/main" id="{5306B722-CF32-4E82-93D0-78B592C70F94}"/>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3860804-7ABD-4BBC-9154-B88803B8CFFE}"/>
              </a:ext>
            </a:extLst>
          </p:cNvPr>
          <p:cNvSpPr>
            <a:spLocks noGrp="1" noChangeArrowheads="1"/>
          </p:cNvSpPr>
          <p:nvPr>
            <p:ph type="body" idx="1"/>
          </p:nvPr>
        </p:nvSpPr>
        <p:spPr>
          <a:noFill/>
        </p:spPr>
        <p:txBody>
          <a:bodyPr/>
          <a:lstStyle/>
          <a:p>
            <a:pPr eaLnBrk="1" hangingPunct="1"/>
            <a:r>
              <a:rPr lang="en-US" altLang="en-US"/>
              <a:t>(We need to be careful with the phrase, ‘He </a:t>
            </a:r>
            <a:r>
              <a:rPr lang="en-US" altLang="en-US" sz="1600"/>
              <a:t>obeyed </a:t>
            </a:r>
            <a:r>
              <a:rPr lang="en-US" altLang="en-US" sz="1600" i="1"/>
              <a:t>the </a:t>
            </a:r>
            <a:r>
              <a:rPr lang="en-US" altLang="en-US" sz="1600"/>
              <a:t>gospel’)</a:t>
            </a:r>
            <a:r>
              <a:rPr lang="en-US" altLang="en-US"/>
              <a:t> </a:t>
            </a:r>
          </a:p>
        </p:txBody>
      </p:sp>
    </p:spTree>
    <p:extLst>
      <p:ext uri="{BB962C8B-B14F-4D97-AF65-F5344CB8AC3E}">
        <p14:creationId xmlns:p14="http://schemas.microsoft.com/office/powerpoint/2010/main" val="3497440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712FC057-5FC9-4F25-9905-252080F6A2AC}" type="slidenum">
              <a:rPr lang="en-US" altLang="en-US" smtClean="0"/>
              <a:pPr/>
              <a:t>‹#›</a:t>
            </a:fld>
            <a:endParaRPr lang="en-US" altLang="en-US"/>
          </a:p>
        </p:txBody>
      </p:sp>
    </p:spTree>
    <p:extLst>
      <p:ext uri="{BB962C8B-B14F-4D97-AF65-F5344CB8AC3E}">
        <p14:creationId xmlns:p14="http://schemas.microsoft.com/office/powerpoint/2010/main" val="160351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DCC4EAE3-51B0-441A-B3B7-29BF45A5325F}" type="slidenum">
              <a:rPr lang="en-US" altLang="en-US" smtClean="0"/>
              <a:pPr/>
              <a:t>‹#›</a:t>
            </a:fld>
            <a:endParaRPr lang="en-US" altLang="en-US"/>
          </a:p>
        </p:txBody>
      </p:sp>
    </p:spTree>
    <p:extLst>
      <p:ext uri="{BB962C8B-B14F-4D97-AF65-F5344CB8AC3E}">
        <p14:creationId xmlns:p14="http://schemas.microsoft.com/office/powerpoint/2010/main" val="1304635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09E14FA6-E504-46B6-9957-E76172A8D0E8}" type="slidenum">
              <a:rPr lang="en-US" altLang="en-US" smtClean="0"/>
              <a:pPr/>
              <a:t>‹#›</a:t>
            </a:fld>
            <a:endParaRPr lang="en-US" altLang="en-US"/>
          </a:p>
        </p:txBody>
      </p:sp>
    </p:spTree>
    <p:extLst>
      <p:ext uri="{BB962C8B-B14F-4D97-AF65-F5344CB8AC3E}">
        <p14:creationId xmlns:p14="http://schemas.microsoft.com/office/powerpoint/2010/main" val="2748325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A9F8E622-D0B5-4F37-B368-7A626964D230}" type="slidenum">
              <a:rPr lang="en-US" altLang="en-US" smtClean="0"/>
              <a:pPr/>
              <a:t>‹#›</a:t>
            </a:fld>
            <a:endParaRPr lang="en-US" altLang="en-US"/>
          </a:p>
        </p:txBody>
      </p:sp>
    </p:spTree>
    <p:extLst>
      <p:ext uri="{BB962C8B-B14F-4D97-AF65-F5344CB8AC3E}">
        <p14:creationId xmlns:p14="http://schemas.microsoft.com/office/powerpoint/2010/main" val="1630198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E5D76D63-4F42-42C7-914D-B3E35361F28A}" type="slidenum">
              <a:rPr lang="en-US" altLang="en-US" smtClean="0"/>
              <a:pPr/>
              <a:t>‹#›</a:t>
            </a:fld>
            <a:endParaRPr lang="en-US" altLang="en-US"/>
          </a:p>
        </p:txBody>
      </p:sp>
    </p:spTree>
    <p:extLst>
      <p:ext uri="{BB962C8B-B14F-4D97-AF65-F5344CB8AC3E}">
        <p14:creationId xmlns:p14="http://schemas.microsoft.com/office/powerpoint/2010/main" val="2448282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253527AC-7E20-4E00-AF44-8BD0EACA6318}" type="slidenum">
              <a:rPr lang="en-US" altLang="en-US" smtClean="0"/>
              <a:pPr/>
              <a:t>‹#›</a:t>
            </a:fld>
            <a:endParaRPr lang="en-US" altLang="en-US"/>
          </a:p>
        </p:txBody>
      </p:sp>
    </p:spTree>
    <p:extLst>
      <p:ext uri="{BB962C8B-B14F-4D97-AF65-F5344CB8AC3E}">
        <p14:creationId xmlns:p14="http://schemas.microsoft.com/office/powerpoint/2010/main" val="3364040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67DEAD9F-7768-445C-85F4-6399E100D3E3}" type="slidenum">
              <a:rPr lang="en-US" altLang="en-US" smtClean="0"/>
              <a:pPr/>
              <a:t>‹#›</a:t>
            </a:fld>
            <a:endParaRPr lang="en-US" altLang="en-US"/>
          </a:p>
        </p:txBody>
      </p:sp>
    </p:spTree>
    <p:extLst>
      <p:ext uri="{BB962C8B-B14F-4D97-AF65-F5344CB8AC3E}">
        <p14:creationId xmlns:p14="http://schemas.microsoft.com/office/powerpoint/2010/main" val="1517556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4780625D-1E6B-48BB-B607-4B106D5B0D76}" type="slidenum">
              <a:rPr lang="en-US" altLang="en-US" smtClean="0"/>
              <a:pPr/>
              <a:t>‹#›</a:t>
            </a:fld>
            <a:endParaRPr lang="en-US" altLang="en-US"/>
          </a:p>
        </p:txBody>
      </p:sp>
    </p:spTree>
    <p:extLst>
      <p:ext uri="{BB962C8B-B14F-4D97-AF65-F5344CB8AC3E}">
        <p14:creationId xmlns:p14="http://schemas.microsoft.com/office/powerpoint/2010/main" val="4282531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fld id="{A22A46E1-60B3-45C2-96C2-45AB273C2199}" type="slidenum">
              <a:rPr lang="en-US" altLang="en-US" smtClean="0"/>
              <a:pPr/>
              <a:t>‹#›</a:t>
            </a:fld>
            <a:endParaRPr lang="en-US" altLang="en-US"/>
          </a:p>
        </p:txBody>
      </p:sp>
    </p:spTree>
    <p:extLst>
      <p:ext uri="{BB962C8B-B14F-4D97-AF65-F5344CB8AC3E}">
        <p14:creationId xmlns:p14="http://schemas.microsoft.com/office/powerpoint/2010/main" val="30817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DC64B59B-E5A4-4612-BE62-2D9F02541844}" type="slidenum">
              <a:rPr lang="en-US" altLang="en-US" smtClean="0"/>
              <a:pPr/>
              <a:t>‹#›</a:t>
            </a:fld>
            <a:endParaRPr lang="en-US" altLang="en-US"/>
          </a:p>
        </p:txBody>
      </p:sp>
    </p:spTree>
    <p:extLst>
      <p:ext uri="{BB962C8B-B14F-4D97-AF65-F5344CB8AC3E}">
        <p14:creationId xmlns:p14="http://schemas.microsoft.com/office/powerpoint/2010/main" val="569492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48108A09-2A19-47E2-8ABE-56D59540E854}" type="slidenum">
              <a:rPr lang="en-US" altLang="en-US" smtClean="0"/>
              <a:pPr/>
              <a:t>‹#›</a:t>
            </a:fld>
            <a:endParaRPr lang="en-US" altLang="en-US"/>
          </a:p>
        </p:txBody>
      </p:sp>
    </p:spTree>
    <p:extLst>
      <p:ext uri="{BB962C8B-B14F-4D97-AF65-F5344CB8AC3E}">
        <p14:creationId xmlns:p14="http://schemas.microsoft.com/office/powerpoint/2010/main" val="2128926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55A92-86D7-49EE-94F6-CAE4833091B8}" type="slidenum">
              <a:rPr lang="en-US" altLang="en-US" smtClean="0"/>
              <a:pPr/>
              <a:t>‹#›</a:t>
            </a:fld>
            <a:endParaRPr lang="en-US" altLang="en-US"/>
          </a:p>
        </p:txBody>
      </p:sp>
    </p:spTree>
    <p:extLst>
      <p:ext uri="{BB962C8B-B14F-4D97-AF65-F5344CB8AC3E}">
        <p14:creationId xmlns:p14="http://schemas.microsoft.com/office/powerpoint/2010/main" val="311012851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ccel.org/study/Mark_16:16-16:16"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2376DED-7143-40F8-A054-8FEC7F61BF9C}"/>
              </a:ext>
            </a:extLst>
          </p:cNvPr>
          <p:cNvSpPr>
            <a:spLocks noGrp="1" noChangeArrowheads="1"/>
          </p:cNvSpPr>
          <p:nvPr>
            <p:ph type="ctrTitle"/>
          </p:nvPr>
        </p:nvSpPr>
        <p:spPr>
          <a:xfrm>
            <a:off x="563879" y="131543"/>
            <a:ext cx="11064241" cy="1482512"/>
          </a:xfrm>
          <a:solidFill>
            <a:schemeClr val="accent1">
              <a:alpha val="65000"/>
            </a:schemeClr>
          </a:solidFill>
        </p:spPr>
        <p:txBody>
          <a:bodyPr>
            <a:normAutofit fontScale="90000"/>
          </a:bodyPr>
          <a:lstStyle/>
          <a:p>
            <a:pPr eaLnBrk="1" hangingPunct="1">
              <a:defRPr/>
            </a:pPr>
            <a:r>
              <a:rPr lang="en-US" altLang="en-US" b="1" dirty="0">
                <a:solidFill>
                  <a:schemeClr val="bg1"/>
                </a:solidFill>
                <a:effectLst>
                  <a:outerShdw blurRad="38100" dist="38100" dir="2700000" algn="tl">
                    <a:srgbClr val="000000">
                      <a:alpha val="43137"/>
                    </a:srgbClr>
                  </a:outerShdw>
                </a:effectLst>
                <a:latin typeface="Abadi" panose="020B0604020202020204" pitchFamily="34" charset="0"/>
              </a:rPr>
              <a:t>How to Become a Christian</a:t>
            </a:r>
            <a:br>
              <a:rPr lang="en-US" altLang="en-US" b="1" dirty="0">
                <a:solidFill>
                  <a:schemeClr val="bg1"/>
                </a:solidFill>
                <a:effectLst>
                  <a:outerShdw blurRad="38100" dist="38100" dir="2700000" algn="tl">
                    <a:srgbClr val="000000">
                      <a:alpha val="43137"/>
                    </a:srgbClr>
                  </a:outerShdw>
                </a:effectLst>
                <a:latin typeface="Abadi" panose="020B0604020202020204" pitchFamily="34" charset="0"/>
              </a:rPr>
            </a:br>
            <a:r>
              <a:rPr lang="en-US" altLang="en-US" sz="4900" b="1" dirty="0">
                <a:solidFill>
                  <a:schemeClr val="bg1"/>
                </a:solidFill>
                <a:effectLst>
                  <a:outerShdw blurRad="38100" dist="38100" dir="2700000" algn="tl">
                    <a:srgbClr val="000000">
                      <a:alpha val="43137"/>
                    </a:srgbClr>
                  </a:outerShdw>
                </a:effectLst>
                <a:latin typeface="Abadi" panose="020B0604020202020204" pitchFamily="34" charset="0"/>
              </a:rPr>
              <a:t>A scriptural &amp; historical overview of baptism</a:t>
            </a:r>
            <a:endParaRPr lang="en-US" altLang="en-US" b="1" dirty="0">
              <a:solidFill>
                <a:schemeClr val="bg1"/>
              </a:solidFill>
              <a:effectLst>
                <a:outerShdw blurRad="38100" dist="38100" dir="2700000" algn="tl">
                  <a:srgbClr val="000000">
                    <a:alpha val="43137"/>
                  </a:srgbClr>
                </a:outerShdw>
              </a:effectLst>
              <a:latin typeface="Abadi" panose="020B0604020202020204" pitchFamily="34" charset="0"/>
            </a:endParaRPr>
          </a:p>
        </p:txBody>
      </p:sp>
      <p:sp>
        <p:nvSpPr>
          <p:cNvPr id="3" name="Subtitle 2">
            <a:extLst>
              <a:ext uri="{FF2B5EF4-FFF2-40B4-BE49-F238E27FC236}">
                <a16:creationId xmlns:a16="http://schemas.microsoft.com/office/drawing/2014/main" id="{C0EB0EFA-24FC-411F-8263-12E49CA09CBB}"/>
              </a:ext>
            </a:extLst>
          </p:cNvPr>
          <p:cNvSpPr>
            <a:spLocks noGrp="1"/>
          </p:cNvSpPr>
          <p:nvPr>
            <p:ph type="subTitle" idx="1"/>
          </p:nvPr>
        </p:nvSpPr>
        <p:spPr>
          <a:xfrm>
            <a:off x="2660989" y="4592638"/>
            <a:ext cx="6870023" cy="1655762"/>
          </a:xfrm>
          <a:solidFill>
            <a:schemeClr val="accent2">
              <a:lumMod val="60000"/>
              <a:lumOff val="40000"/>
              <a:alpha val="80000"/>
            </a:schemeClr>
          </a:solidFill>
        </p:spPr>
        <p:txBody>
          <a:bodyPr>
            <a:normAutofit/>
          </a:bodyPr>
          <a:lstStyle/>
          <a:p>
            <a:r>
              <a:rPr lang="en-US" sz="3200" b="1" dirty="0"/>
              <a:t>IMPORTANT CLARIFICATION: </a:t>
            </a:r>
          </a:p>
          <a:p>
            <a:r>
              <a:rPr lang="en-US" sz="3200" b="1" dirty="0"/>
              <a:t>This sermon simplifies only ONE aspect </a:t>
            </a:r>
            <a:br>
              <a:rPr lang="en-US" sz="3200" b="1" dirty="0"/>
            </a:br>
            <a:r>
              <a:rPr lang="en-US" sz="3200" b="1" dirty="0"/>
              <a:t>of this DIVINE process. God acted first!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3000"/>
            <a:lum/>
          </a:blip>
          <a:srcRect/>
          <a:stretch>
            <a:fillRect t="-9000" b="-9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2376DED-7143-40F8-A054-8FEC7F61BF9C}"/>
              </a:ext>
            </a:extLst>
          </p:cNvPr>
          <p:cNvSpPr>
            <a:spLocks noGrp="1" noChangeArrowheads="1"/>
          </p:cNvSpPr>
          <p:nvPr>
            <p:ph type="title"/>
          </p:nvPr>
        </p:nvSpPr>
        <p:spPr>
          <a:xfrm>
            <a:off x="1316182" y="218281"/>
            <a:ext cx="9559636" cy="1458119"/>
          </a:xfrm>
          <a:solidFill>
            <a:schemeClr val="accent1">
              <a:alpha val="65000"/>
            </a:schemeClr>
          </a:solidFill>
        </p:spPr>
        <p:txBody>
          <a:bodyPr>
            <a:normAutofit/>
          </a:bodyPr>
          <a:lstStyle/>
          <a:p>
            <a:pPr algn="ctr" eaLnBrk="1" hangingPunct="1">
              <a:defRPr/>
            </a:pPr>
            <a: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t>How to Become a Christian</a:t>
            </a:r>
            <a:b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br>
            <a:r>
              <a:rPr lang="en-US" altLang="en-US" sz="3800" b="1" dirty="0">
                <a:solidFill>
                  <a:schemeClr val="bg1"/>
                </a:solidFill>
                <a:effectLst>
                  <a:outerShdw blurRad="38100" dist="38100" dir="2700000" algn="tl">
                    <a:srgbClr val="000000">
                      <a:alpha val="43137"/>
                    </a:srgbClr>
                  </a:outerShdw>
                </a:effectLst>
                <a:latin typeface="Abadi" panose="020B0604020202020204" pitchFamily="34" charset="0"/>
              </a:rPr>
              <a:t>A scriptural &amp; historical overview of baptism</a:t>
            </a:r>
          </a:p>
        </p:txBody>
      </p:sp>
      <p:sp>
        <p:nvSpPr>
          <p:cNvPr id="2" name="Content Placeholder 1">
            <a:extLst>
              <a:ext uri="{FF2B5EF4-FFF2-40B4-BE49-F238E27FC236}">
                <a16:creationId xmlns:a16="http://schemas.microsoft.com/office/drawing/2014/main" id="{03E9CB8B-136B-4E0A-BF9D-D363E9697EC1}"/>
              </a:ext>
            </a:extLst>
          </p:cNvPr>
          <p:cNvSpPr>
            <a:spLocks noGrp="1"/>
          </p:cNvSpPr>
          <p:nvPr>
            <p:ph idx="1"/>
          </p:nvPr>
        </p:nvSpPr>
        <p:spPr>
          <a:xfrm>
            <a:off x="312420" y="1752599"/>
            <a:ext cx="11567160" cy="4887119"/>
          </a:xfrm>
        </p:spPr>
        <p:txBody>
          <a:bodyPr>
            <a:normAutofit/>
          </a:bodyPr>
          <a:lstStyle/>
          <a:p>
            <a:pPr marL="0" indent="0">
              <a:buNone/>
            </a:pPr>
            <a:r>
              <a:rPr lang="en-US" sz="3600" dirty="0"/>
              <a:t>This is about UNITY: Christ’s people must unite here. </a:t>
            </a:r>
            <a:r>
              <a:rPr lang="en-US" sz="3600" b="1" dirty="0"/>
              <a:t>Eph 4</a:t>
            </a:r>
          </a:p>
          <a:p>
            <a:pPr marL="0" indent="0">
              <a:buNone/>
            </a:pPr>
            <a:r>
              <a:rPr lang="en-US" sz="3600" b="1" dirty="0"/>
              <a:t>Simply put: What Do (1) Bible People &amp; (2) History Say? </a:t>
            </a:r>
          </a:p>
          <a:p>
            <a:pPr marL="742950" indent="-742950">
              <a:buAutoNum type="arabicParenR"/>
            </a:pPr>
            <a:r>
              <a:rPr lang="en-US" sz="3600" b="1" dirty="0"/>
              <a:t>Jesus’</a:t>
            </a:r>
            <a:r>
              <a:rPr lang="en-US" sz="3600" dirty="0"/>
              <a:t> Great Commission: </a:t>
            </a:r>
            <a:r>
              <a:rPr lang="en-US" sz="3600" b="1" dirty="0"/>
              <a:t>Matt 28; Mk 16; cf. [John 3]</a:t>
            </a:r>
            <a:endParaRPr lang="en-US" sz="3600" dirty="0"/>
          </a:p>
          <a:p>
            <a:pPr marL="742950" indent="-742950">
              <a:buAutoNum type="arabicParenR"/>
            </a:pPr>
            <a:r>
              <a:rPr lang="en-US" sz="3600" b="1" dirty="0"/>
              <a:t>Phillip</a:t>
            </a:r>
            <a:r>
              <a:rPr lang="en-US" sz="3600" dirty="0"/>
              <a:t> In The Dessert: </a:t>
            </a:r>
            <a:r>
              <a:rPr lang="en-US" sz="3600" b="1" dirty="0"/>
              <a:t>[Acts 8:34-40]</a:t>
            </a:r>
          </a:p>
          <a:p>
            <a:pPr marL="742950" indent="-742950">
              <a:buAutoNum type="arabicParenR"/>
            </a:pPr>
            <a:r>
              <a:rPr lang="en-US" sz="3600" b="1" dirty="0"/>
              <a:t>Peter</a:t>
            </a:r>
            <a:r>
              <a:rPr lang="en-US" sz="3600" dirty="0"/>
              <a:t> on Pentecost: </a:t>
            </a:r>
            <a:r>
              <a:rPr lang="en-US" sz="3600" b="1" dirty="0"/>
              <a:t>Acts 2, 10</a:t>
            </a:r>
            <a:r>
              <a:rPr lang="en-US" sz="3600" dirty="0"/>
              <a:t>, especially </a:t>
            </a:r>
            <a:r>
              <a:rPr lang="en-US" sz="3600" b="1" dirty="0"/>
              <a:t>[1 Pt 3:13ff]</a:t>
            </a:r>
          </a:p>
          <a:p>
            <a:pPr marL="742950" indent="-742950">
              <a:buAutoNum type="arabicParenR"/>
            </a:pPr>
            <a:r>
              <a:rPr lang="en-US" sz="3600" b="1" dirty="0"/>
              <a:t>Paul</a:t>
            </a:r>
            <a:r>
              <a:rPr lang="en-US" sz="3600" dirty="0"/>
              <a:t>… so many it’s hard to list: </a:t>
            </a:r>
            <a:r>
              <a:rPr lang="en-US" sz="3600" b="1" dirty="0"/>
              <a:t>[Acts 22; Tit 3] Rom 6</a:t>
            </a:r>
            <a:br>
              <a:rPr lang="en-US" sz="3600" b="1" dirty="0"/>
            </a:br>
            <a:r>
              <a:rPr lang="en-US" sz="3600" dirty="0"/>
              <a:t>	Lydia, the jailor, disciples of John, synagogue rulers. </a:t>
            </a:r>
          </a:p>
        </p:txBody>
      </p:sp>
      <p:sp>
        <p:nvSpPr>
          <p:cNvPr id="4" name="Rectangle: Rounded Corners 3">
            <a:extLst>
              <a:ext uri="{FF2B5EF4-FFF2-40B4-BE49-F238E27FC236}">
                <a16:creationId xmlns:a16="http://schemas.microsoft.com/office/drawing/2014/main" id="{EAF42FAF-E7F7-4293-88D4-65A776F44082}"/>
              </a:ext>
            </a:extLst>
          </p:cNvPr>
          <p:cNvSpPr/>
          <p:nvPr/>
        </p:nvSpPr>
        <p:spPr>
          <a:xfrm>
            <a:off x="2667000" y="1905000"/>
            <a:ext cx="7162800" cy="2362200"/>
          </a:xfrm>
          <a:prstGeom prst="roundRect">
            <a:avLst/>
          </a:prstGeom>
          <a:solidFill>
            <a:schemeClr val="accent2">
              <a:alpha val="9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rPr>
              <a:t>The New Testament evidence is clear!</a:t>
            </a:r>
            <a:br>
              <a:rPr lang="en-US" sz="4400" b="1" dirty="0">
                <a:effectLst>
                  <a:outerShdw blurRad="38100" dist="38100" dir="2700000" algn="tl">
                    <a:srgbClr val="000000">
                      <a:alpha val="43137"/>
                    </a:srgbClr>
                  </a:outerShdw>
                </a:effectLst>
              </a:rPr>
            </a:br>
            <a:r>
              <a:rPr lang="en-US" sz="4400" b="1" dirty="0">
                <a:effectLst>
                  <a:outerShdw blurRad="38100" dist="38100" dir="2700000" algn="tl">
                    <a:srgbClr val="000000">
                      <a:alpha val="43137"/>
                    </a:srgbClr>
                  </a:outerShdw>
                </a:effectLst>
              </a:rPr>
              <a:t>Honest scholars admit it… </a:t>
            </a:r>
          </a:p>
        </p:txBody>
      </p:sp>
    </p:spTree>
    <p:extLst>
      <p:ext uri="{BB962C8B-B14F-4D97-AF65-F5344CB8AC3E}">
        <p14:creationId xmlns:p14="http://schemas.microsoft.com/office/powerpoint/2010/main" val="222890683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21" presetClass="entr" presetSubtype="1"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heel(1)">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3000"/>
            <a:lum/>
          </a:blip>
          <a:srcRect/>
          <a:stretch>
            <a:fillRect t="-9000" b="-9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2376DED-7143-40F8-A054-8FEC7F61BF9C}"/>
              </a:ext>
            </a:extLst>
          </p:cNvPr>
          <p:cNvSpPr>
            <a:spLocks noGrp="1" noChangeArrowheads="1"/>
          </p:cNvSpPr>
          <p:nvPr>
            <p:ph type="title"/>
          </p:nvPr>
        </p:nvSpPr>
        <p:spPr>
          <a:xfrm>
            <a:off x="1316182" y="218281"/>
            <a:ext cx="9559636" cy="1458119"/>
          </a:xfrm>
          <a:solidFill>
            <a:schemeClr val="accent1">
              <a:alpha val="65000"/>
            </a:schemeClr>
          </a:solidFill>
        </p:spPr>
        <p:txBody>
          <a:bodyPr>
            <a:normAutofit/>
          </a:bodyPr>
          <a:lstStyle/>
          <a:p>
            <a:pPr algn="ctr" eaLnBrk="1" hangingPunct="1">
              <a:defRPr/>
            </a:pPr>
            <a: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t>How to Become a Christian</a:t>
            </a:r>
            <a:b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br>
            <a:r>
              <a:rPr lang="en-US" altLang="en-US" sz="3800" b="1" dirty="0">
                <a:solidFill>
                  <a:schemeClr val="bg1"/>
                </a:solidFill>
                <a:effectLst>
                  <a:outerShdw blurRad="38100" dist="38100" dir="2700000" algn="tl">
                    <a:srgbClr val="000000">
                      <a:alpha val="43137"/>
                    </a:srgbClr>
                  </a:outerShdw>
                </a:effectLst>
                <a:latin typeface="Abadi" panose="020B0604020202020204" pitchFamily="34" charset="0"/>
              </a:rPr>
              <a:t>A scriptural &amp; historical overview of baptism</a:t>
            </a:r>
          </a:p>
        </p:txBody>
      </p:sp>
      <p:sp>
        <p:nvSpPr>
          <p:cNvPr id="2" name="Content Placeholder 1">
            <a:extLst>
              <a:ext uri="{FF2B5EF4-FFF2-40B4-BE49-F238E27FC236}">
                <a16:creationId xmlns:a16="http://schemas.microsoft.com/office/drawing/2014/main" id="{03E9CB8B-136B-4E0A-BF9D-D363E9697EC1}"/>
              </a:ext>
            </a:extLst>
          </p:cNvPr>
          <p:cNvSpPr>
            <a:spLocks noGrp="1"/>
          </p:cNvSpPr>
          <p:nvPr>
            <p:ph idx="1"/>
          </p:nvPr>
        </p:nvSpPr>
        <p:spPr>
          <a:xfrm>
            <a:off x="312420" y="1752599"/>
            <a:ext cx="11567160" cy="4887119"/>
          </a:xfrm>
        </p:spPr>
        <p:txBody>
          <a:bodyPr>
            <a:normAutofit/>
          </a:bodyPr>
          <a:lstStyle/>
          <a:p>
            <a:pPr marL="0" indent="0">
              <a:buNone/>
            </a:pPr>
            <a:r>
              <a:rPr lang="en-US" sz="3600" dirty="0">
                <a:solidFill>
                  <a:schemeClr val="bg1">
                    <a:lumMod val="75000"/>
                  </a:schemeClr>
                </a:solidFill>
              </a:rPr>
              <a:t>This is about UNITY: Christ’s people must unite here. </a:t>
            </a:r>
            <a:r>
              <a:rPr lang="en-US" sz="3600" b="1" dirty="0">
                <a:solidFill>
                  <a:schemeClr val="bg1">
                    <a:lumMod val="75000"/>
                  </a:schemeClr>
                </a:solidFill>
              </a:rPr>
              <a:t>Eph 4</a:t>
            </a:r>
          </a:p>
          <a:p>
            <a:pPr marL="0" indent="0">
              <a:buNone/>
            </a:pPr>
            <a:r>
              <a:rPr lang="en-US" sz="3600" b="1" dirty="0">
                <a:solidFill>
                  <a:schemeClr val="bg1">
                    <a:lumMod val="75000"/>
                  </a:schemeClr>
                </a:solidFill>
              </a:rPr>
              <a:t>Simply put: What Do (1) Bible People &amp; (2) History Say? </a:t>
            </a:r>
          </a:p>
          <a:p>
            <a:pPr marL="742950" indent="-742950">
              <a:buAutoNum type="arabicParenR"/>
            </a:pPr>
            <a:r>
              <a:rPr lang="en-US" sz="3600" b="1" dirty="0">
                <a:solidFill>
                  <a:schemeClr val="bg1">
                    <a:lumMod val="75000"/>
                  </a:schemeClr>
                </a:solidFill>
              </a:rPr>
              <a:t>Jesus’</a:t>
            </a:r>
            <a:r>
              <a:rPr lang="en-US" sz="3600" dirty="0">
                <a:solidFill>
                  <a:schemeClr val="bg1">
                    <a:lumMod val="75000"/>
                  </a:schemeClr>
                </a:solidFill>
              </a:rPr>
              <a:t> Great Commission: </a:t>
            </a:r>
            <a:r>
              <a:rPr lang="en-US" sz="3600" b="1" dirty="0">
                <a:solidFill>
                  <a:schemeClr val="bg1">
                    <a:lumMod val="75000"/>
                  </a:schemeClr>
                </a:solidFill>
              </a:rPr>
              <a:t>Matt 28; Mk 16; cf. [John 3]</a:t>
            </a:r>
            <a:endParaRPr lang="en-US" sz="3600" dirty="0">
              <a:solidFill>
                <a:schemeClr val="bg1">
                  <a:lumMod val="75000"/>
                </a:schemeClr>
              </a:solidFill>
            </a:endParaRPr>
          </a:p>
          <a:p>
            <a:pPr marL="742950" indent="-742950">
              <a:buAutoNum type="arabicParenR"/>
            </a:pPr>
            <a:r>
              <a:rPr lang="en-US" sz="3600" b="1" dirty="0">
                <a:solidFill>
                  <a:schemeClr val="bg1">
                    <a:lumMod val="75000"/>
                  </a:schemeClr>
                </a:solidFill>
              </a:rPr>
              <a:t>Phillip</a:t>
            </a:r>
            <a:r>
              <a:rPr lang="en-US" sz="3600" dirty="0">
                <a:solidFill>
                  <a:schemeClr val="bg1">
                    <a:lumMod val="75000"/>
                  </a:schemeClr>
                </a:solidFill>
              </a:rPr>
              <a:t> In The Dessert: </a:t>
            </a:r>
            <a:r>
              <a:rPr lang="en-US" sz="3600" b="1" dirty="0">
                <a:solidFill>
                  <a:schemeClr val="bg1">
                    <a:lumMod val="75000"/>
                  </a:schemeClr>
                </a:solidFill>
              </a:rPr>
              <a:t>[Acts 8:34-40]</a:t>
            </a:r>
          </a:p>
          <a:p>
            <a:pPr marL="742950" indent="-742950">
              <a:buAutoNum type="arabicParenR"/>
            </a:pPr>
            <a:r>
              <a:rPr lang="en-US" sz="3600" b="1" dirty="0">
                <a:solidFill>
                  <a:schemeClr val="bg1">
                    <a:lumMod val="75000"/>
                  </a:schemeClr>
                </a:solidFill>
              </a:rPr>
              <a:t>Peter</a:t>
            </a:r>
            <a:r>
              <a:rPr lang="en-US" sz="3600" dirty="0">
                <a:solidFill>
                  <a:schemeClr val="bg1">
                    <a:lumMod val="75000"/>
                  </a:schemeClr>
                </a:solidFill>
              </a:rPr>
              <a:t> on Pentecost: </a:t>
            </a:r>
            <a:r>
              <a:rPr lang="en-US" sz="3600" b="1" dirty="0">
                <a:solidFill>
                  <a:schemeClr val="bg1">
                    <a:lumMod val="75000"/>
                  </a:schemeClr>
                </a:solidFill>
              </a:rPr>
              <a:t>Acts 2, 10</a:t>
            </a:r>
            <a:r>
              <a:rPr lang="en-US" sz="3600" dirty="0">
                <a:solidFill>
                  <a:schemeClr val="bg1">
                    <a:lumMod val="75000"/>
                  </a:schemeClr>
                </a:solidFill>
              </a:rPr>
              <a:t>, especially </a:t>
            </a:r>
            <a:r>
              <a:rPr lang="en-US" sz="3600" b="1" dirty="0">
                <a:solidFill>
                  <a:schemeClr val="bg1">
                    <a:lumMod val="75000"/>
                  </a:schemeClr>
                </a:solidFill>
              </a:rPr>
              <a:t>[1 Pt 3:13ff]</a:t>
            </a:r>
          </a:p>
          <a:p>
            <a:pPr marL="742950" indent="-742950">
              <a:buAutoNum type="arabicParenR"/>
            </a:pPr>
            <a:r>
              <a:rPr lang="en-US" sz="3600" b="1" dirty="0">
                <a:solidFill>
                  <a:schemeClr val="bg1">
                    <a:lumMod val="75000"/>
                  </a:schemeClr>
                </a:solidFill>
              </a:rPr>
              <a:t>Paul</a:t>
            </a:r>
            <a:r>
              <a:rPr lang="en-US" sz="3600" dirty="0">
                <a:solidFill>
                  <a:schemeClr val="bg1">
                    <a:lumMod val="75000"/>
                  </a:schemeClr>
                </a:solidFill>
              </a:rPr>
              <a:t>… so many it’s hard to list: </a:t>
            </a:r>
            <a:r>
              <a:rPr lang="en-US" sz="3600" b="1" dirty="0">
                <a:solidFill>
                  <a:schemeClr val="bg1">
                    <a:lumMod val="75000"/>
                  </a:schemeClr>
                </a:solidFill>
              </a:rPr>
              <a:t>[Acts 22; Tit 3] Rom 6</a:t>
            </a:r>
            <a:br>
              <a:rPr lang="en-US" sz="3600" b="1" dirty="0">
                <a:solidFill>
                  <a:schemeClr val="bg1">
                    <a:lumMod val="75000"/>
                  </a:schemeClr>
                </a:solidFill>
              </a:rPr>
            </a:br>
            <a:r>
              <a:rPr lang="en-US" sz="3600" dirty="0">
                <a:solidFill>
                  <a:schemeClr val="bg1">
                    <a:lumMod val="75000"/>
                  </a:schemeClr>
                </a:solidFill>
              </a:rPr>
              <a:t>	Lydia, the jailor, disciples of John, synagogue rulers. </a:t>
            </a:r>
          </a:p>
        </p:txBody>
      </p:sp>
      <p:sp>
        <p:nvSpPr>
          <p:cNvPr id="5" name="Rectangle: Rounded Corners 4">
            <a:extLst>
              <a:ext uri="{FF2B5EF4-FFF2-40B4-BE49-F238E27FC236}">
                <a16:creationId xmlns:a16="http://schemas.microsoft.com/office/drawing/2014/main" id="{529EB003-5FE2-43FD-87D8-9C813ECD0136}"/>
              </a:ext>
            </a:extLst>
          </p:cNvPr>
          <p:cNvSpPr/>
          <p:nvPr/>
        </p:nvSpPr>
        <p:spPr>
          <a:xfrm>
            <a:off x="1728749" y="1821180"/>
            <a:ext cx="8666988" cy="2598420"/>
          </a:xfrm>
          <a:prstGeom prst="roundRect">
            <a:avLst/>
          </a:prstGeom>
          <a:solidFill>
            <a:schemeClr val="accent2">
              <a:alpha val="9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Abadi" panose="020B0604020104020204" pitchFamily="34" charset="0"/>
              </a:rPr>
              <a:t>The earliest creed: </a:t>
            </a:r>
          </a:p>
          <a:p>
            <a:pPr algn="ctr"/>
            <a:r>
              <a:rPr lang="en-US" altLang="en-US" sz="4400" i="1" dirty="0">
                <a:effectLst>
                  <a:outerShdw blurRad="38100" dist="38100" dir="2700000" algn="tl">
                    <a:srgbClr val="000000">
                      <a:alpha val="43137"/>
                    </a:srgbClr>
                  </a:outerShdw>
                </a:effectLst>
                <a:latin typeface="Abadi" panose="020B0604020104020204" pitchFamily="34" charset="0"/>
              </a:rPr>
              <a:t>“We believe in one baptism </a:t>
            </a:r>
            <a:br>
              <a:rPr lang="en-US" altLang="en-US" sz="4400" i="1" dirty="0">
                <a:effectLst>
                  <a:outerShdw blurRad="38100" dist="38100" dir="2700000" algn="tl">
                    <a:srgbClr val="000000">
                      <a:alpha val="43137"/>
                    </a:srgbClr>
                  </a:outerShdw>
                </a:effectLst>
                <a:latin typeface="Abadi" panose="020B0604020104020204" pitchFamily="34" charset="0"/>
              </a:rPr>
            </a:br>
            <a:r>
              <a:rPr lang="en-US" altLang="en-US" sz="4400" i="1" dirty="0">
                <a:effectLst>
                  <a:outerShdw blurRad="38100" dist="38100" dir="2700000" algn="tl">
                    <a:srgbClr val="000000">
                      <a:alpha val="43137"/>
                    </a:srgbClr>
                  </a:outerShdw>
                </a:effectLst>
                <a:latin typeface="Abadi" panose="020B0604020104020204" pitchFamily="34" charset="0"/>
              </a:rPr>
              <a:t>			for the </a:t>
            </a:r>
            <a:r>
              <a:rPr lang="en-US" altLang="en-US" sz="4400" i="1" u="sng" dirty="0">
                <a:effectLst>
                  <a:outerShdw blurRad="38100" dist="38100" dir="2700000" algn="tl">
                    <a:srgbClr val="000000">
                      <a:alpha val="43137"/>
                    </a:srgbClr>
                  </a:outerShdw>
                </a:effectLst>
                <a:latin typeface="Abadi" panose="020B0604020104020204" pitchFamily="34" charset="0"/>
              </a:rPr>
              <a:t>remission</a:t>
            </a:r>
            <a:r>
              <a:rPr lang="en-US" altLang="en-US" sz="4400" i="1" dirty="0">
                <a:effectLst>
                  <a:outerShdw blurRad="38100" dist="38100" dir="2700000" algn="tl">
                    <a:srgbClr val="000000">
                      <a:alpha val="43137"/>
                    </a:srgbClr>
                  </a:outerShdw>
                </a:effectLst>
                <a:latin typeface="Abadi" panose="020B0604020104020204" pitchFamily="34" charset="0"/>
              </a:rPr>
              <a:t> of sins.”</a:t>
            </a:r>
            <a:endParaRPr lang="en-US" sz="4400" b="1" dirty="0">
              <a:effectLst>
                <a:outerShdw blurRad="38100" dist="38100" dir="2700000" algn="tl">
                  <a:srgbClr val="000000">
                    <a:alpha val="43137"/>
                  </a:srgbClr>
                </a:outerShdw>
              </a:effectLst>
              <a:latin typeface="Abadi" panose="020B0604020104020204" pitchFamily="34" charset="0"/>
            </a:endParaRPr>
          </a:p>
        </p:txBody>
      </p:sp>
    </p:spTree>
    <p:extLst>
      <p:ext uri="{BB962C8B-B14F-4D97-AF65-F5344CB8AC3E}">
        <p14:creationId xmlns:p14="http://schemas.microsoft.com/office/powerpoint/2010/main" val="266522585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3000"/>
            <a:lum/>
          </a:blip>
          <a:srcRect/>
          <a:stretch>
            <a:fillRect t="-9000" b="-9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2376DED-7143-40F8-A054-8FEC7F61BF9C}"/>
              </a:ext>
            </a:extLst>
          </p:cNvPr>
          <p:cNvSpPr>
            <a:spLocks noGrp="1" noChangeArrowheads="1"/>
          </p:cNvSpPr>
          <p:nvPr>
            <p:ph type="title"/>
          </p:nvPr>
        </p:nvSpPr>
        <p:spPr>
          <a:xfrm>
            <a:off x="1316182" y="218281"/>
            <a:ext cx="9559636" cy="1458119"/>
          </a:xfrm>
          <a:solidFill>
            <a:schemeClr val="accent1">
              <a:alpha val="65000"/>
            </a:schemeClr>
          </a:solidFill>
        </p:spPr>
        <p:txBody>
          <a:bodyPr>
            <a:normAutofit/>
          </a:bodyPr>
          <a:lstStyle/>
          <a:p>
            <a:pPr algn="ctr" eaLnBrk="1" hangingPunct="1">
              <a:defRPr/>
            </a:pPr>
            <a: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t>How to Become a Christian</a:t>
            </a:r>
            <a:b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br>
            <a:r>
              <a:rPr lang="en-US" altLang="en-US" sz="3800" b="1" dirty="0">
                <a:solidFill>
                  <a:schemeClr val="bg1"/>
                </a:solidFill>
                <a:effectLst>
                  <a:outerShdw blurRad="38100" dist="38100" dir="2700000" algn="tl">
                    <a:srgbClr val="000000">
                      <a:alpha val="43137"/>
                    </a:srgbClr>
                  </a:outerShdw>
                </a:effectLst>
                <a:latin typeface="Abadi" panose="020B0604020202020204" pitchFamily="34" charset="0"/>
              </a:rPr>
              <a:t>A scriptural &amp; historical overview of baptism</a:t>
            </a:r>
          </a:p>
        </p:txBody>
      </p:sp>
      <p:sp>
        <p:nvSpPr>
          <p:cNvPr id="2" name="Content Placeholder 1">
            <a:extLst>
              <a:ext uri="{FF2B5EF4-FFF2-40B4-BE49-F238E27FC236}">
                <a16:creationId xmlns:a16="http://schemas.microsoft.com/office/drawing/2014/main" id="{03E9CB8B-136B-4E0A-BF9D-D363E9697EC1}"/>
              </a:ext>
            </a:extLst>
          </p:cNvPr>
          <p:cNvSpPr>
            <a:spLocks noGrp="1"/>
          </p:cNvSpPr>
          <p:nvPr>
            <p:ph idx="1"/>
          </p:nvPr>
        </p:nvSpPr>
        <p:spPr>
          <a:xfrm>
            <a:off x="312420" y="1752599"/>
            <a:ext cx="11567160" cy="4887119"/>
          </a:xfrm>
        </p:spPr>
        <p:txBody>
          <a:bodyPr>
            <a:normAutofit/>
          </a:bodyPr>
          <a:lstStyle/>
          <a:p>
            <a:pPr marL="0" indent="0">
              <a:buNone/>
            </a:pPr>
            <a:r>
              <a:rPr lang="en-US" sz="3600" dirty="0">
                <a:solidFill>
                  <a:schemeClr val="bg1">
                    <a:lumMod val="75000"/>
                  </a:schemeClr>
                </a:solidFill>
              </a:rPr>
              <a:t>This is about UNITY: Christ’s people must unite here. </a:t>
            </a:r>
            <a:r>
              <a:rPr lang="en-US" sz="3600" b="1" dirty="0">
                <a:solidFill>
                  <a:schemeClr val="bg1">
                    <a:lumMod val="75000"/>
                  </a:schemeClr>
                </a:solidFill>
              </a:rPr>
              <a:t>Eph 4</a:t>
            </a:r>
          </a:p>
          <a:p>
            <a:pPr marL="0" indent="0">
              <a:buNone/>
            </a:pPr>
            <a:r>
              <a:rPr lang="en-US" sz="3600" b="1" dirty="0">
                <a:solidFill>
                  <a:schemeClr val="bg1">
                    <a:lumMod val="75000"/>
                  </a:schemeClr>
                </a:solidFill>
              </a:rPr>
              <a:t>Simply put: What Do (1) Bible People &amp; (2) History Say? </a:t>
            </a:r>
          </a:p>
          <a:p>
            <a:pPr marL="742950" indent="-742950">
              <a:buAutoNum type="arabicParenR"/>
            </a:pPr>
            <a:r>
              <a:rPr lang="en-US" sz="3600" b="1" dirty="0">
                <a:solidFill>
                  <a:schemeClr val="bg1">
                    <a:lumMod val="75000"/>
                  </a:schemeClr>
                </a:solidFill>
              </a:rPr>
              <a:t>Jesus’</a:t>
            </a:r>
            <a:r>
              <a:rPr lang="en-US" sz="3600" dirty="0">
                <a:solidFill>
                  <a:schemeClr val="bg1">
                    <a:lumMod val="75000"/>
                  </a:schemeClr>
                </a:solidFill>
              </a:rPr>
              <a:t> Great Commission: </a:t>
            </a:r>
            <a:r>
              <a:rPr lang="en-US" sz="3600" b="1" dirty="0">
                <a:solidFill>
                  <a:schemeClr val="bg1">
                    <a:lumMod val="75000"/>
                  </a:schemeClr>
                </a:solidFill>
              </a:rPr>
              <a:t>Matt 28; Mk 16; cf. [John 3]</a:t>
            </a:r>
            <a:endParaRPr lang="en-US" sz="3600" dirty="0">
              <a:solidFill>
                <a:schemeClr val="bg1">
                  <a:lumMod val="75000"/>
                </a:schemeClr>
              </a:solidFill>
            </a:endParaRPr>
          </a:p>
          <a:p>
            <a:pPr marL="742950" indent="-742950">
              <a:buAutoNum type="arabicParenR"/>
            </a:pPr>
            <a:r>
              <a:rPr lang="en-US" sz="3600" b="1" dirty="0">
                <a:solidFill>
                  <a:schemeClr val="bg1">
                    <a:lumMod val="75000"/>
                  </a:schemeClr>
                </a:solidFill>
              </a:rPr>
              <a:t>Phillip</a:t>
            </a:r>
            <a:r>
              <a:rPr lang="en-US" sz="3600" dirty="0">
                <a:solidFill>
                  <a:schemeClr val="bg1">
                    <a:lumMod val="75000"/>
                  </a:schemeClr>
                </a:solidFill>
              </a:rPr>
              <a:t> In The Dessert: </a:t>
            </a:r>
            <a:r>
              <a:rPr lang="en-US" sz="3600" b="1" dirty="0">
                <a:solidFill>
                  <a:schemeClr val="bg1">
                    <a:lumMod val="75000"/>
                  </a:schemeClr>
                </a:solidFill>
              </a:rPr>
              <a:t>[Acts 8:34-40]</a:t>
            </a:r>
          </a:p>
          <a:p>
            <a:pPr marL="742950" indent="-742950">
              <a:buAutoNum type="arabicParenR"/>
            </a:pPr>
            <a:r>
              <a:rPr lang="en-US" sz="3600" b="1" dirty="0">
                <a:solidFill>
                  <a:schemeClr val="bg1">
                    <a:lumMod val="75000"/>
                  </a:schemeClr>
                </a:solidFill>
              </a:rPr>
              <a:t>Peter</a:t>
            </a:r>
            <a:r>
              <a:rPr lang="en-US" sz="3600" dirty="0">
                <a:solidFill>
                  <a:schemeClr val="bg1">
                    <a:lumMod val="75000"/>
                  </a:schemeClr>
                </a:solidFill>
              </a:rPr>
              <a:t> on Pentecost: </a:t>
            </a:r>
            <a:r>
              <a:rPr lang="en-US" sz="3600" b="1" dirty="0">
                <a:solidFill>
                  <a:schemeClr val="bg1">
                    <a:lumMod val="75000"/>
                  </a:schemeClr>
                </a:solidFill>
              </a:rPr>
              <a:t>Acts 2, 10</a:t>
            </a:r>
            <a:r>
              <a:rPr lang="en-US" sz="3600" dirty="0">
                <a:solidFill>
                  <a:schemeClr val="bg1">
                    <a:lumMod val="75000"/>
                  </a:schemeClr>
                </a:solidFill>
              </a:rPr>
              <a:t>, especially </a:t>
            </a:r>
            <a:r>
              <a:rPr lang="en-US" sz="3600" b="1" dirty="0">
                <a:solidFill>
                  <a:schemeClr val="bg1">
                    <a:lumMod val="75000"/>
                  </a:schemeClr>
                </a:solidFill>
              </a:rPr>
              <a:t>[1 Pt 3:13ff]</a:t>
            </a:r>
          </a:p>
          <a:p>
            <a:pPr marL="742950" indent="-742950">
              <a:buAutoNum type="arabicParenR"/>
            </a:pPr>
            <a:r>
              <a:rPr lang="en-US" sz="3600" b="1" dirty="0">
                <a:solidFill>
                  <a:schemeClr val="bg1">
                    <a:lumMod val="75000"/>
                  </a:schemeClr>
                </a:solidFill>
              </a:rPr>
              <a:t>Paul</a:t>
            </a:r>
            <a:r>
              <a:rPr lang="en-US" sz="3600" dirty="0">
                <a:solidFill>
                  <a:schemeClr val="bg1">
                    <a:lumMod val="75000"/>
                  </a:schemeClr>
                </a:solidFill>
              </a:rPr>
              <a:t>… so many it’s hard to list: </a:t>
            </a:r>
            <a:r>
              <a:rPr lang="en-US" sz="3600" b="1" dirty="0">
                <a:solidFill>
                  <a:schemeClr val="bg1">
                    <a:lumMod val="75000"/>
                  </a:schemeClr>
                </a:solidFill>
              </a:rPr>
              <a:t>[Acts 22; Tit 3] Rom 6</a:t>
            </a:r>
            <a:br>
              <a:rPr lang="en-US" sz="3600" b="1" dirty="0">
                <a:solidFill>
                  <a:schemeClr val="bg1">
                    <a:lumMod val="75000"/>
                  </a:schemeClr>
                </a:solidFill>
              </a:rPr>
            </a:br>
            <a:r>
              <a:rPr lang="en-US" sz="3600" dirty="0">
                <a:solidFill>
                  <a:schemeClr val="bg1">
                    <a:lumMod val="75000"/>
                  </a:schemeClr>
                </a:solidFill>
              </a:rPr>
              <a:t>	Lydia, the jailor, disciples of John, synagogue rulers. </a:t>
            </a:r>
          </a:p>
        </p:txBody>
      </p:sp>
      <p:sp>
        <p:nvSpPr>
          <p:cNvPr id="5" name="Rectangle: Rounded Corners 4">
            <a:extLst>
              <a:ext uri="{FF2B5EF4-FFF2-40B4-BE49-F238E27FC236}">
                <a16:creationId xmlns:a16="http://schemas.microsoft.com/office/drawing/2014/main" id="{529EB003-5FE2-43FD-87D8-9C813ECD0136}"/>
              </a:ext>
            </a:extLst>
          </p:cNvPr>
          <p:cNvSpPr/>
          <p:nvPr/>
        </p:nvSpPr>
        <p:spPr>
          <a:xfrm>
            <a:off x="295102" y="1949940"/>
            <a:ext cx="11535762" cy="4603260"/>
          </a:xfrm>
          <a:prstGeom prst="roundRect">
            <a:avLst/>
          </a:prstGeom>
          <a:solidFill>
            <a:schemeClr val="accent2">
              <a:alpha val="9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b="1" i="1" dirty="0">
                <a:effectLst>
                  <a:outerShdw blurRad="38100" dist="38100" dir="2700000" algn="tl">
                    <a:srgbClr val="000000">
                      <a:alpha val="43137"/>
                    </a:srgbClr>
                  </a:outerShdw>
                </a:effectLst>
                <a:latin typeface="Abadi" panose="020B0604020104020204" pitchFamily="34" charset="0"/>
              </a:rPr>
              <a:t>On Galatians </a:t>
            </a:r>
            <a:r>
              <a:rPr lang="en-US" sz="3600" b="1" dirty="0">
                <a:effectLst>
                  <a:outerShdw blurRad="38100" dist="38100" dir="2700000" algn="tl">
                    <a:srgbClr val="000000">
                      <a:alpha val="43137"/>
                    </a:srgbClr>
                  </a:outerShdw>
                </a:effectLst>
                <a:latin typeface="Abadi" panose="020B0604020104020204" pitchFamily="34" charset="0"/>
              </a:rPr>
              <a:t>by Martin Luther: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en-US" sz="23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“The renewing of the inward man; which is done in baptism, as said Paul: ‘For as many of you as were baptized into Christ have put on Christ.’ Therefore, to be clothed with Christ according to the gospel is not to be clothed with the law or with works, but with an incomparable gift… This is diligently to be noted, because of the fond &amp; fantastical spirits, who go about to deface the majesty of baptism, &amp; speak wickedly of it. </a:t>
            </a:r>
            <a:r>
              <a:rPr kumimoji="0" lang="en-US" altLang="en-US" sz="23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Paul</a:t>
            </a:r>
            <a:r>
              <a:rPr kumimoji="0" lang="en-US" altLang="en-US" sz="23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 on the contrary, </a:t>
            </a:r>
            <a:r>
              <a:rPr kumimoji="0" lang="en-US" altLang="en-US" sz="23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commends &amp; sets it forth</a:t>
            </a:r>
            <a:r>
              <a:rPr kumimoji="0" lang="en-US" altLang="en-US" sz="23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 with honorable titles, </a:t>
            </a:r>
            <a:r>
              <a:rPr kumimoji="0" lang="en-US" altLang="en-US" sz="23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calling it ‘the washing of the new birth</a:t>
            </a:r>
            <a:r>
              <a:rPr kumimoji="0" lang="en-US" altLang="en-US" sz="23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 the renewing of the Holy Spirit.’ </a:t>
            </a:r>
            <a:r>
              <a:rPr lang="en-US" altLang="en-US" sz="2300" dirty="0">
                <a:effectLst/>
                <a:latin typeface="Arial" panose="020B0604020202020204" pitchFamily="34" charset="0"/>
              </a:rPr>
              <a:t>all they which are baptized have put on Christ. As if he said, You are carried out of the law into a new birth, which is created in baptism. Therefore, you are no longer under the law, but you are clothed with a new garment, the righteousness of Christ. </a:t>
            </a:r>
            <a:r>
              <a:rPr lang="en-US" altLang="en-US" sz="2300" b="1" dirty="0">
                <a:effectLst/>
                <a:latin typeface="Arial" panose="020B0604020202020204" pitchFamily="34" charset="0"/>
              </a:rPr>
              <a:t>Therefore, baptism is a thing of great force &amp; value.</a:t>
            </a:r>
            <a:r>
              <a:rPr lang="en-US" altLang="en-US" sz="2300" dirty="0">
                <a:effectLst/>
                <a:latin typeface="Arial" panose="020B0604020202020204" pitchFamily="34" charset="0"/>
              </a:rPr>
              <a:t>”</a:t>
            </a:r>
            <a:endParaRPr kumimoji="0" lang="en-US" altLang="en-US" sz="2300" b="0"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241901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3000"/>
            <a:lum/>
          </a:blip>
          <a:srcRect/>
          <a:stretch>
            <a:fillRect t="-9000" b="-9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2376DED-7143-40F8-A054-8FEC7F61BF9C}"/>
              </a:ext>
            </a:extLst>
          </p:cNvPr>
          <p:cNvSpPr>
            <a:spLocks noGrp="1" noChangeArrowheads="1"/>
          </p:cNvSpPr>
          <p:nvPr>
            <p:ph type="title"/>
          </p:nvPr>
        </p:nvSpPr>
        <p:spPr>
          <a:xfrm>
            <a:off x="1316182" y="218281"/>
            <a:ext cx="9559636" cy="1458119"/>
          </a:xfrm>
          <a:solidFill>
            <a:schemeClr val="accent1">
              <a:alpha val="65000"/>
            </a:schemeClr>
          </a:solidFill>
        </p:spPr>
        <p:txBody>
          <a:bodyPr>
            <a:normAutofit/>
          </a:bodyPr>
          <a:lstStyle/>
          <a:p>
            <a:pPr algn="ctr" eaLnBrk="1" hangingPunct="1">
              <a:defRPr/>
            </a:pPr>
            <a: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t>How to Become a Christian</a:t>
            </a:r>
            <a:b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br>
            <a:r>
              <a:rPr lang="en-US" altLang="en-US" sz="3800" b="1" dirty="0">
                <a:solidFill>
                  <a:schemeClr val="bg1"/>
                </a:solidFill>
                <a:effectLst>
                  <a:outerShdw blurRad="38100" dist="38100" dir="2700000" algn="tl">
                    <a:srgbClr val="000000">
                      <a:alpha val="43137"/>
                    </a:srgbClr>
                  </a:outerShdw>
                </a:effectLst>
                <a:latin typeface="Abadi" panose="020B0604020202020204" pitchFamily="34" charset="0"/>
              </a:rPr>
              <a:t>A scriptural &amp; historical overview of baptism</a:t>
            </a:r>
          </a:p>
        </p:txBody>
      </p:sp>
      <p:sp>
        <p:nvSpPr>
          <p:cNvPr id="2" name="Content Placeholder 1">
            <a:extLst>
              <a:ext uri="{FF2B5EF4-FFF2-40B4-BE49-F238E27FC236}">
                <a16:creationId xmlns:a16="http://schemas.microsoft.com/office/drawing/2014/main" id="{03E9CB8B-136B-4E0A-BF9D-D363E9697EC1}"/>
              </a:ext>
            </a:extLst>
          </p:cNvPr>
          <p:cNvSpPr>
            <a:spLocks noGrp="1"/>
          </p:cNvSpPr>
          <p:nvPr>
            <p:ph idx="1"/>
          </p:nvPr>
        </p:nvSpPr>
        <p:spPr>
          <a:xfrm>
            <a:off x="312420" y="1752599"/>
            <a:ext cx="11567160" cy="4887119"/>
          </a:xfrm>
        </p:spPr>
        <p:txBody>
          <a:bodyPr>
            <a:normAutofit/>
          </a:bodyPr>
          <a:lstStyle/>
          <a:p>
            <a:pPr marL="0" indent="0">
              <a:buNone/>
            </a:pPr>
            <a:r>
              <a:rPr lang="en-US" sz="3600" dirty="0">
                <a:solidFill>
                  <a:schemeClr val="bg1">
                    <a:lumMod val="75000"/>
                  </a:schemeClr>
                </a:solidFill>
              </a:rPr>
              <a:t>This is about UNITY: Christ’s people must unite here. </a:t>
            </a:r>
            <a:r>
              <a:rPr lang="en-US" sz="3600" b="1" dirty="0">
                <a:solidFill>
                  <a:schemeClr val="bg1">
                    <a:lumMod val="75000"/>
                  </a:schemeClr>
                </a:solidFill>
              </a:rPr>
              <a:t>Eph 4</a:t>
            </a:r>
          </a:p>
          <a:p>
            <a:pPr marL="0" indent="0">
              <a:buNone/>
            </a:pPr>
            <a:r>
              <a:rPr lang="en-US" sz="3600" b="1" dirty="0">
                <a:solidFill>
                  <a:schemeClr val="bg1">
                    <a:lumMod val="75000"/>
                  </a:schemeClr>
                </a:solidFill>
              </a:rPr>
              <a:t>Simply put: What Do (1) Bible People &amp; (2) History Say? </a:t>
            </a:r>
          </a:p>
          <a:p>
            <a:pPr marL="742950" indent="-742950">
              <a:buAutoNum type="arabicParenR"/>
            </a:pPr>
            <a:r>
              <a:rPr lang="en-US" sz="3600" b="1" dirty="0">
                <a:solidFill>
                  <a:schemeClr val="bg1">
                    <a:lumMod val="75000"/>
                  </a:schemeClr>
                </a:solidFill>
              </a:rPr>
              <a:t>Jesus’</a:t>
            </a:r>
            <a:r>
              <a:rPr lang="en-US" sz="3600" dirty="0">
                <a:solidFill>
                  <a:schemeClr val="bg1">
                    <a:lumMod val="75000"/>
                  </a:schemeClr>
                </a:solidFill>
              </a:rPr>
              <a:t> Great Commission: </a:t>
            </a:r>
            <a:r>
              <a:rPr lang="en-US" sz="3600" b="1" dirty="0">
                <a:solidFill>
                  <a:schemeClr val="bg1">
                    <a:lumMod val="75000"/>
                  </a:schemeClr>
                </a:solidFill>
              </a:rPr>
              <a:t>Matt 28; Mk 16; cf. [John 3]</a:t>
            </a:r>
            <a:endParaRPr lang="en-US" sz="3600" dirty="0">
              <a:solidFill>
                <a:schemeClr val="bg1">
                  <a:lumMod val="75000"/>
                </a:schemeClr>
              </a:solidFill>
            </a:endParaRPr>
          </a:p>
          <a:p>
            <a:pPr marL="742950" indent="-742950">
              <a:buAutoNum type="arabicParenR"/>
            </a:pPr>
            <a:r>
              <a:rPr lang="en-US" sz="3600" b="1" dirty="0">
                <a:solidFill>
                  <a:schemeClr val="bg1">
                    <a:lumMod val="75000"/>
                  </a:schemeClr>
                </a:solidFill>
              </a:rPr>
              <a:t>Phillip</a:t>
            </a:r>
            <a:r>
              <a:rPr lang="en-US" sz="3600" dirty="0">
                <a:solidFill>
                  <a:schemeClr val="bg1">
                    <a:lumMod val="75000"/>
                  </a:schemeClr>
                </a:solidFill>
              </a:rPr>
              <a:t> In The Dessert: </a:t>
            </a:r>
            <a:r>
              <a:rPr lang="en-US" sz="3600" b="1" dirty="0">
                <a:solidFill>
                  <a:schemeClr val="bg1">
                    <a:lumMod val="75000"/>
                  </a:schemeClr>
                </a:solidFill>
              </a:rPr>
              <a:t>[Acts 8:34-40]</a:t>
            </a:r>
          </a:p>
          <a:p>
            <a:pPr marL="742950" indent="-742950">
              <a:buAutoNum type="arabicParenR"/>
            </a:pPr>
            <a:r>
              <a:rPr lang="en-US" sz="3600" b="1" dirty="0">
                <a:solidFill>
                  <a:schemeClr val="bg1">
                    <a:lumMod val="75000"/>
                  </a:schemeClr>
                </a:solidFill>
              </a:rPr>
              <a:t>Peter</a:t>
            </a:r>
            <a:r>
              <a:rPr lang="en-US" sz="3600" dirty="0">
                <a:solidFill>
                  <a:schemeClr val="bg1">
                    <a:lumMod val="75000"/>
                  </a:schemeClr>
                </a:solidFill>
              </a:rPr>
              <a:t> on Pentecost: </a:t>
            </a:r>
            <a:r>
              <a:rPr lang="en-US" sz="3600" b="1" dirty="0">
                <a:solidFill>
                  <a:schemeClr val="bg1">
                    <a:lumMod val="75000"/>
                  </a:schemeClr>
                </a:solidFill>
              </a:rPr>
              <a:t>Acts 2, 10</a:t>
            </a:r>
            <a:r>
              <a:rPr lang="en-US" sz="3600" dirty="0">
                <a:solidFill>
                  <a:schemeClr val="bg1">
                    <a:lumMod val="75000"/>
                  </a:schemeClr>
                </a:solidFill>
              </a:rPr>
              <a:t>, especially </a:t>
            </a:r>
            <a:r>
              <a:rPr lang="en-US" sz="3600" b="1" dirty="0">
                <a:solidFill>
                  <a:schemeClr val="bg1">
                    <a:lumMod val="75000"/>
                  </a:schemeClr>
                </a:solidFill>
              </a:rPr>
              <a:t>[1 Pt 3:13ff]</a:t>
            </a:r>
          </a:p>
          <a:p>
            <a:pPr marL="742950" indent="-742950">
              <a:buAutoNum type="arabicParenR"/>
            </a:pPr>
            <a:r>
              <a:rPr lang="en-US" sz="3600" b="1" dirty="0">
                <a:solidFill>
                  <a:schemeClr val="bg1">
                    <a:lumMod val="75000"/>
                  </a:schemeClr>
                </a:solidFill>
              </a:rPr>
              <a:t>Paul</a:t>
            </a:r>
            <a:r>
              <a:rPr lang="en-US" sz="3600" dirty="0">
                <a:solidFill>
                  <a:schemeClr val="bg1">
                    <a:lumMod val="75000"/>
                  </a:schemeClr>
                </a:solidFill>
              </a:rPr>
              <a:t>… so many it’s hard to list: </a:t>
            </a:r>
            <a:r>
              <a:rPr lang="en-US" sz="3600" b="1" dirty="0">
                <a:solidFill>
                  <a:schemeClr val="bg1">
                    <a:lumMod val="75000"/>
                  </a:schemeClr>
                </a:solidFill>
              </a:rPr>
              <a:t>[Acts 22; Tit 3] Rom 6</a:t>
            </a:r>
            <a:br>
              <a:rPr lang="en-US" sz="3600" b="1" dirty="0">
                <a:solidFill>
                  <a:schemeClr val="bg1">
                    <a:lumMod val="75000"/>
                  </a:schemeClr>
                </a:solidFill>
              </a:rPr>
            </a:br>
            <a:r>
              <a:rPr lang="en-US" sz="3600" dirty="0">
                <a:solidFill>
                  <a:schemeClr val="bg1">
                    <a:lumMod val="75000"/>
                  </a:schemeClr>
                </a:solidFill>
              </a:rPr>
              <a:t>	Lydia, the jailor, disciples of John, synagogue rulers. </a:t>
            </a:r>
          </a:p>
        </p:txBody>
      </p:sp>
      <p:sp>
        <p:nvSpPr>
          <p:cNvPr id="5" name="Rectangle: Rounded Corners 4">
            <a:extLst>
              <a:ext uri="{FF2B5EF4-FFF2-40B4-BE49-F238E27FC236}">
                <a16:creationId xmlns:a16="http://schemas.microsoft.com/office/drawing/2014/main" id="{529EB003-5FE2-43FD-87D8-9C813ECD0136}"/>
              </a:ext>
            </a:extLst>
          </p:cNvPr>
          <p:cNvSpPr/>
          <p:nvPr/>
        </p:nvSpPr>
        <p:spPr>
          <a:xfrm>
            <a:off x="295102" y="1949940"/>
            <a:ext cx="11535762" cy="4603260"/>
          </a:xfrm>
          <a:prstGeom prst="roundRect">
            <a:avLst/>
          </a:prstGeom>
          <a:solidFill>
            <a:schemeClr val="accent2">
              <a:alpha val="9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b="1" i="1" dirty="0">
                <a:effectLst>
                  <a:outerShdw blurRad="38100" dist="38100" dir="2700000" algn="tl">
                    <a:srgbClr val="000000">
                      <a:alpha val="43137"/>
                    </a:srgbClr>
                  </a:outerShdw>
                </a:effectLst>
                <a:latin typeface="Abadi" panose="020B0604020104020204" pitchFamily="34" charset="0"/>
              </a:rPr>
              <a:t>Institutes On Religion </a:t>
            </a:r>
            <a:r>
              <a:rPr lang="en-US" sz="3600" b="1" dirty="0">
                <a:effectLst>
                  <a:outerShdw blurRad="38100" dist="38100" dir="2700000" algn="tl">
                    <a:srgbClr val="000000">
                      <a:alpha val="43137"/>
                    </a:srgbClr>
                  </a:outerShdw>
                </a:effectLst>
                <a:latin typeface="Abadi" panose="020B0604020104020204" pitchFamily="34" charset="0"/>
              </a:rPr>
              <a:t>by John Calvin: (Bk 4 Ch 15)</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en-US" sz="23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a:t>
            </a:r>
            <a:r>
              <a:rPr lang="en-US" sz="2400" b="0" i="0" dirty="0">
                <a:solidFill>
                  <a:schemeClr val="bg1"/>
                </a:solidFill>
                <a:effectLst/>
                <a:latin typeface="Arial" panose="020B0604020202020204" pitchFamily="34" charset="0"/>
                <a:cs typeface="Arial" panose="020B0604020202020204" pitchFamily="34" charset="0"/>
              </a:rPr>
              <a:t>The first object, therefore, for which it is appointed by the Lord, is to be a sign and evidence of our purification, or (better to explain my meaning) it is a kind of sealed instrument by which he assures us that all our sins are so deleted, covered, and effaced, that they will never come into his sight, never be mentioned, never imputed. </a:t>
            </a:r>
            <a:r>
              <a:rPr lang="en-US" sz="2400" b="1" i="0" dirty="0">
                <a:solidFill>
                  <a:schemeClr val="bg1"/>
                </a:solidFill>
                <a:effectLst/>
                <a:latin typeface="Arial" panose="020B0604020202020204" pitchFamily="34" charset="0"/>
                <a:cs typeface="Arial" panose="020B0604020202020204" pitchFamily="34" charset="0"/>
              </a:rPr>
              <a:t>For He commands all who have believed, to be baptized for the remission of sins.</a:t>
            </a:r>
            <a:r>
              <a:rPr lang="en-US" sz="2400" b="0" i="0" dirty="0">
                <a:solidFill>
                  <a:schemeClr val="bg1"/>
                </a:solidFill>
                <a:effectLst/>
                <a:latin typeface="Arial" panose="020B0604020202020204" pitchFamily="34" charset="0"/>
                <a:cs typeface="Arial" panose="020B0604020202020204" pitchFamily="34" charset="0"/>
              </a:rPr>
              <a:t> Hence those who have thought that baptism is nothing else than the badge and mark by which we profess our religion before men, in the same way as soldiers attest their profession by bearing the insignia of their commander, having not attended to what was the principal thing in baptism; and this is, that we are to receive it in connection with the promise, “He that believeth and is baptized shall be saved” (</a:t>
            </a:r>
            <a:r>
              <a:rPr lang="en-US" sz="2400" b="0" i="0" u="none" strike="noStrike" dirty="0">
                <a:solidFill>
                  <a:schemeClr val="bg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Mark 16:16</a:t>
            </a:r>
            <a:r>
              <a:rPr lang="en-US" sz="2400" b="0" i="0" dirty="0">
                <a:solidFill>
                  <a:schemeClr val="bg1"/>
                </a:solidFill>
                <a:effectLst/>
                <a:latin typeface="Arial" panose="020B0604020202020204" pitchFamily="34" charset="0"/>
                <a:cs typeface="Arial" panose="020B0604020202020204" pitchFamily="34" charset="0"/>
              </a:rPr>
              <a:t>).</a:t>
            </a:r>
            <a:endParaRPr kumimoji="0" lang="en-US" altLang="en-US" sz="23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981115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3000"/>
            <a:lum/>
          </a:blip>
          <a:srcRect/>
          <a:stretch>
            <a:fillRect t="-9000" b="-9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2376DED-7143-40F8-A054-8FEC7F61BF9C}"/>
              </a:ext>
            </a:extLst>
          </p:cNvPr>
          <p:cNvSpPr>
            <a:spLocks noGrp="1" noChangeArrowheads="1"/>
          </p:cNvSpPr>
          <p:nvPr>
            <p:ph type="title"/>
          </p:nvPr>
        </p:nvSpPr>
        <p:spPr>
          <a:xfrm>
            <a:off x="1316182" y="218281"/>
            <a:ext cx="9559636" cy="1458119"/>
          </a:xfrm>
          <a:solidFill>
            <a:schemeClr val="accent1">
              <a:alpha val="65000"/>
            </a:schemeClr>
          </a:solidFill>
        </p:spPr>
        <p:txBody>
          <a:bodyPr>
            <a:normAutofit/>
          </a:bodyPr>
          <a:lstStyle/>
          <a:p>
            <a:pPr algn="ctr" eaLnBrk="1" hangingPunct="1">
              <a:defRPr/>
            </a:pPr>
            <a: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t>How to Become a Christian</a:t>
            </a:r>
            <a:b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br>
            <a:r>
              <a:rPr lang="en-US" altLang="en-US" sz="3800" b="1" dirty="0">
                <a:solidFill>
                  <a:schemeClr val="bg1"/>
                </a:solidFill>
                <a:effectLst>
                  <a:outerShdw blurRad="38100" dist="38100" dir="2700000" algn="tl">
                    <a:srgbClr val="000000">
                      <a:alpha val="43137"/>
                    </a:srgbClr>
                  </a:outerShdw>
                </a:effectLst>
                <a:latin typeface="Abadi" panose="020B0604020202020204" pitchFamily="34" charset="0"/>
              </a:rPr>
              <a:t>A scriptural &amp; historical overview of baptism</a:t>
            </a:r>
          </a:p>
        </p:txBody>
      </p:sp>
      <p:sp>
        <p:nvSpPr>
          <p:cNvPr id="2" name="Content Placeholder 1">
            <a:extLst>
              <a:ext uri="{FF2B5EF4-FFF2-40B4-BE49-F238E27FC236}">
                <a16:creationId xmlns:a16="http://schemas.microsoft.com/office/drawing/2014/main" id="{03E9CB8B-136B-4E0A-BF9D-D363E9697EC1}"/>
              </a:ext>
            </a:extLst>
          </p:cNvPr>
          <p:cNvSpPr>
            <a:spLocks noGrp="1"/>
          </p:cNvSpPr>
          <p:nvPr>
            <p:ph idx="1"/>
          </p:nvPr>
        </p:nvSpPr>
        <p:spPr>
          <a:xfrm>
            <a:off x="312420" y="1752599"/>
            <a:ext cx="11567160" cy="4887119"/>
          </a:xfrm>
        </p:spPr>
        <p:txBody>
          <a:bodyPr>
            <a:normAutofit/>
          </a:bodyPr>
          <a:lstStyle/>
          <a:p>
            <a:pPr marL="0" indent="0">
              <a:buNone/>
            </a:pPr>
            <a:r>
              <a:rPr lang="en-US" sz="3600" dirty="0">
                <a:solidFill>
                  <a:schemeClr val="bg1">
                    <a:lumMod val="75000"/>
                  </a:schemeClr>
                </a:solidFill>
              </a:rPr>
              <a:t>This is about UNITY: Christ’s people must unite here. </a:t>
            </a:r>
            <a:r>
              <a:rPr lang="en-US" sz="3600" b="1" dirty="0">
                <a:solidFill>
                  <a:schemeClr val="bg1">
                    <a:lumMod val="75000"/>
                  </a:schemeClr>
                </a:solidFill>
              </a:rPr>
              <a:t>Eph 4</a:t>
            </a:r>
          </a:p>
          <a:p>
            <a:pPr marL="0" indent="0">
              <a:buNone/>
            </a:pPr>
            <a:r>
              <a:rPr lang="en-US" sz="3600" b="1" dirty="0">
                <a:solidFill>
                  <a:schemeClr val="bg1">
                    <a:lumMod val="75000"/>
                  </a:schemeClr>
                </a:solidFill>
              </a:rPr>
              <a:t>Simply put: What Do (1) Bible People &amp; (2) History Say? </a:t>
            </a:r>
          </a:p>
          <a:p>
            <a:pPr marL="742950" indent="-742950">
              <a:buAutoNum type="arabicParenR"/>
            </a:pPr>
            <a:r>
              <a:rPr lang="en-US" sz="3600" b="1" dirty="0">
                <a:solidFill>
                  <a:schemeClr val="bg1">
                    <a:lumMod val="75000"/>
                  </a:schemeClr>
                </a:solidFill>
              </a:rPr>
              <a:t>Jesus’</a:t>
            </a:r>
            <a:r>
              <a:rPr lang="en-US" sz="3600" dirty="0">
                <a:solidFill>
                  <a:schemeClr val="bg1">
                    <a:lumMod val="75000"/>
                  </a:schemeClr>
                </a:solidFill>
              </a:rPr>
              <a:t> Great Commission: </a:t>
            </a:r>
            <a:r>
              <a:rPr lang="en-US" sz="3600" b="1" dirty="0">
                <a:solidFill>
                  <a:schemeClr val="bg1">
                    <a:lumMod val="75000"/>
                  </a:schemeClr>
                </a:solidFill>
              </a:rPr>
              <a:t>Matt 28; Mk 16; cf. [John 3]</a:t>
            </a:r>
            <a:endParaRPr lang="en-US" sz="3600" dirty="0">
              <a:solidFill>
                <a:schemeClr val="bg1">
                  <a:lumMod val="75000"/>
                </a:schemeClr>
              </a:solidFill>
            </a:endParaRPr>
          </a:p>
          <a:p>
            <a:pPr marL="742950" indent="-742950">
              <a:buAutoNum type="arabicParenR"/>
            </a:pPr>
            <a:r>
              <a:rPr lang="en-US" sz="3600" b="1" dirty="0">
                <a:solidFill>
                  <a:schemeClr val="bg1">
                    <a:lumMod val="75000"/>
                  </a:schemeClr>
                </a:solidFill>
              </a:rPr>
              <a:t>Phillip</a:t>
            </a:r>
            <a:r>
              <a:rPr lang="en-US" sz="3600" dirty="0">
                <a:solidFill>
                  <a:schemeClr val="bg1">
                    <a:lumMod val="75000"/>
                  </a:schemeClr>
                </a:solidFill>
              </a:rPr>
              <a:t> In The Dessert: </a:t>
            </a:r>
            <a:r>
              <a:rPr lang="en-US" sz="3600" b="1" dirty="0">
                <a:solidFill>
                  <a:schemeClr val="bg1">
                    <a:lumMod val="75000"/>
                  </a:schemeClr>
                </a:solidFill>
              </a:rPr>
              <a:t>[Acts 8:34-40]</a:t>
            </a:r>
          </a:p>
          <a:p>
            <a:pPr marL="742950" indent="-742950">
              <a:buAutoNum type="arabicParenR"/>
            </a:pPr>
            <a:r>
              <a:rPr lang="en-US" sz="3600" b="1" dirty="0">
                <a:solidFill>
                  <a:schemeClr val="bg1">
                    <a:lumMod val="75000"/>
                  </a:schemeClr>
                </a:solidFill>
              </a:rPr>
              <a:t>Peter</a:t>
            </a:r>
            <a:r>
              <a:rPr lang="en-US" sz="3600" dirty="0">
                <a:solidFill>
                  <a:schemeClr val="bg1">
                    <a:lumMod val="75000"/>
                  </a:schemeClr>
                </a:solidFill>
              </a:rPr>
              <a:t> on Pentecost: </a:t>
            </a:r>
            <a:r>
              <a:rPr lang="en-US" sz="3600" b="1" dirty="0">
                <a:solidFill>
                  <a:schemeClr val="bg1">
                    <a:lumMod val="75000"/>
                  </a:schemeClr>
                </a:solidFill>
              </a:rPr>
              <a:t>Acts 2, 10</a:t>
            </a:r>
            <a:r>
              <a:rPr lang="en-US" sz="3600" dirty="0">
                <a:solidFill>
                  <a:schemeClr val="bg1">
                    <a:lumMod val="75000"/>
                  </a:schemeClr>
                </a:solidFill>
              </a:rPr>
              <a:t>, especially </a:t>
            </a:r>
            <a:r>
              <a:rPr lang="en-US" sz="3600" b="1" dirty="0">
                <a:solidFill>
                  <a:schemeClr val="bg1">
                    <a:lumMod val="75000"/>
                  </a:schemeClr>
                </a:solidFill>
              </a:rPr>
              <a:t>[1 Pt 3:13ff]</a:t>
            </a:r>
          </a:p>
          <a:p>
            <a:pPr marL="742950" indent="-742950">
              <a:buAutoNum type="arabicParenR"/>
            </a:pPr>
            <a:r>
              <a:rPr lang="en-US" sz="3600" b="1" dirty="0">
                <a:solidFill>
                  <a:schemeClr val="bg1">
                    <a:lumMod val="75000"/>
                  </a:schemeClr>
                </a:solidFill>
              </a:rPr>
              <a:t>Paul</a:t>
            </a:r>
            <a:r>
              <a:rPr lang="en-US" sz="3600" dirty="0">
                <a:solidFill>
                  <a:schemeClr val="bg1">
                    <a:lumMod val="75000"/>
                  </a:schemeClr>
                </a:solidFill>
              </a:rPr>
              <a:t>… so many it’s hard to list: </a:t>
            </a:r>
            <a:r>
              <a:rPr lang="en-US" sz="3600" b="1" dirty="0">
                <a:solidFill>
                  <a:schemeClr val="bg1">
                    <a:lumMod val="75000"/>
                  </a:schemeClr>
                </a:solidFill>
              </a:rPr>
              <a:t>[Acts 22; Tit 3] Rom 6</a:t>
            </a:r>
            <a:br>
              <a:rPr lang="en-US" sz="3600" b="1" dirty="0">
                <a:solidFill>
                  <a:schemeClr val="bg1">
                    <a:lumMod val="75000"/>
                  </a:schemeClr>
                </a:solidFill>
              </a:rPr>
            </a:br>
            <a:r>
              <a:rPr lang="en-US" sz="3600" dirty="0">
                <a:solidFill>
                  <a:schemeClr val="bg1">
                    <a:lumMod val="75000"/>
                  </a:schemeClr>
                </a:solidFill>
              </a:rPr>
              <a:t>	Lydia, the jailor, disciples of John, synagogue rulers. </a:t>
            </a:r>
          </a:p>
        </p:txBody>
      </p:sp>
      <p:sp>
        <p:nvSpPr>
          <p:cNvPr id="5" name="Rectangle: Rounded Corners 4">
            <a:extLst>
              <a:ext uri="{FF2B5EF4-FFF2-40B4-BE49-F238E27FC236}">
                <a16:creationId xmlns:a16="http://schemas.microsoft.com/office/drawing/2014/main" id="{529EB003-5FE2-43FD-87D8-9C813ECD0136}"/>
              </a:ext>
            </a:extLst>
          </p:cNvPr>
          <p:cNvSpPr/>
          <p:nvPr/>
        </p:nvSpPr>
        <p:spPr>
          <a:xfrm>
            <a:off x="303209" y="2983620"/>
            <a:ext cx="11535762" cy="2598420"/>
          </a:xfrm>
          <a:prstGeom prst="roundRect">
            <a:avLst/>
          </a:prstGeom>
          <a:solidFill>
            <a:schemeClr val="accent2">
              <a:alpha val="9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b="1" i="1" dirty="0">
                <a:effectLst>
                  <a:outerShdw blurRad="38100" dist="38100" dir="2700000" algn="tl">
                    <a:srgbClr val="000000">
                      <a:alpha val="43137"/>
                    </a:srgbClr>
                  </a:outerShdw>
                </a:effectLst>
                <a:latin typeface="Abadi" panose="020B0604020104020204" pitchFamily="34" charset="0"/>
              </a:rPr>
              <a:t>Notes on the NT </a:t>
            </a:r>
            <a:r>
              <a:rPr lang="en-US" sz="3600" b="1" dirty="0">
                <a:effectLst>
                  <a:outerShdw blurRad="38100" dist="38100" dir="2700000" algn="tl">
                    <a:srgbClr val="000000">
                      <a:alpha val="43137"/>
                    </a:srgbClr>
                  </a:outerShdw>
                </a:effectLst>
                <a:latin typeface="Abadi" panose="020B0604020104020204" pitchFamily="34" charset="0"/>
              </a:rPr>
              <a:t>by John Wesley: (Methodism)</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en-US" sz="36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Baptism administered to real penitents, is both a means &amp; a seal of pardon. Nor did God ordinarily, in the primitive church, bestow pardon on any, unless through this means.”</a:t>
            </a:r>
            <a:endParaRPr kumimoji="0" lang="en-US" altLang="en-US" sz="36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21094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3000"/>
            <a:lum/>
          </a:blip>
          <a:srcRect/>
          <a:stretch>
            <a:fillRect t="-9000" b="-9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2376DED-7143-40F8-A054-8FEC7F61BF9C}"/>
              </a:ext>
            </a:extLst>
          </p:cNvPr>
          <p:cNvSpPr>
            <a:spLocks noGrp="1" noChangeArrowheads="1"/>
          </p:cNvSpPr>
          <p:nvPr>
            <p:ph type="title"/>
          </p:nvPr>
        </p:nvSpPr>
        <p:spPr>
          <a:xfrm>
            <a:off x="1316182" y="218281"/>
            <a:ext cx="9559636" cy="1458119"/>
          </a:xfrm>
          <a:solidFill>
            <a:schemeClr val="accent1">
              <a:alpha val="65000"/>
            </a:schemeClr>
          </a:solidFill>
        </p:spPr>
        <p:txBody>
          <a:bodyPr>
            <a:normAutofit/>
          </a:bodyPr>
          <a:lstStyle/>
          <a:p>
            <a:pPr algn="ctr" eaLnBrk="1" hangingPunct="1">
              <a:defRPr/>
            </a:pPr>
            <a: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t>How to Become a Christian</a:t>
            </a:r>
            <a:b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br>
            <a:r>
              <a:rPr lang="en-US" altLang="en-US" sz="3800" b="1" dirty="0">
                <a:solidFill>
                  <a:schemeClr val="bg1"/>
                </a:solidFill>
                <a:effectLst>
                  <a:outerShdw blurRad="38100" dist="38100" dir="2700000" algn="tl">
                    <a:srgbClr val="000000">
                      <a:alpha val="43137"/>
                    </a:srgbClr>
                  </a:outerShdw>
                </a:effectLst>
                <a:latin typeface="Abadi" panose="020B0604020202020204" pitchFamily="34" charset="0"/>
              </a:rPr>
              <a:t>A scriptural &amp; historical overview of baptism</a:t>
            </a:r>
          </a:p>
        </p:txBody>
      </p:sp>
      <p:sp>
        <p:nvSpPr>
          <p:cNvPr id="2" name="Content Placeholder 1">
            <a:extLst>
              <a:ext uri="{FF2B5EF4-FFF2-40B4-BE49-F238E27FC236}">
                <a16:creationId xmlns:a16="http://schemas.microsoft.com/office/drawing/2014/main" id="{03E9CB8B-136B-4E0A-BF9D-D363E9697EC1}"/>
              </a:ext>
            </a:extLst>
          </p:cNvPr>
          <p:cNvSpPr>
            <a:spLocks noGrp="1"/>
          </p:cNvSpPr>
          <p:nvPr>
            <p:ph idx="1"/>
          </p:nvPr>
        </p:nvSpPr>
        <p:spPr>
          <a:xfrm>
            <a:off x="312420" y="1752599"/>
            <a:ext cx="11567160" cy="4887119"/>
          </a:xfrm>
        </p:spPr>
        <p:txBody>
          <a:bodyPr>
            <a:normAutofit/>
          </a:bodyPr>
          <a:lstStyle/>
          <a:p>
            <a:pPr marL="0" indent="0">
              <a:buNone/>
            </a:pPr>
            <a:r>
              <a:rPr lang="en-US" sz="3600" dirty="0">
                <a:solidFill>
                  <a:schemeClr val="bg1">
                    <a:lumMod val="75000"/>
                  </a:schemeClr>
                </a:solidFill>
              </a:rPr>
              <a:t>This is about UNITY: Christ’s people must unite here. </a:t>
            </a:r>
            <a:r>
              <a:rPr lang="en-US" sz="3600" b="1" dirty="0">
                <a:solidFill>
                  <a:schemeClr val="bg1">
                    <a:lumMod val="75000"/>
                  </a:schemeClr>
                </a:solidFill>
              </a:rPr>
              <a:t>Eph 4</a:t>
            </a:r>
          </a:p>
          <a:p>
            <a:pPr marL="0" indent="0">
              <a:buNone/>
            </a:pPr>
            <a:r>
              <a:rPr lang="en-US" sz="3600" b="1" dirty="0">
                <a:solidFill>
                  <a:schemeClr val="bg1">
                    <a:lumMod val="75000"/>
                  </a:schemeClr>
                </a:solidFill>
              </a:rPr>
              <a:t>Simply put: What Do (1) Bible People &amp; (2) History Say? </a:t>
            </a:r>
          </a:p>
          <a:p>
            <a:pPr marL="742950" indent="-742950">
              <a:buAutoNum type="arabicParenR"/>
            </a:pPr>
            <a:r>
              <a:rPr lang="en-US" sz="3600" b="1" dirty="0">
                <a:solidFill>
                  <a:schemeClr val="bg1">
                    <a:lumMod val="75000"/>
                  </a:schemeClr>
                </a:solidFill>
              </a:rPr>
              <a:t>Jesus’</a:t>
            </a:r>
            <a:r>
              <a:rPr lang="en-US" sz="3600" dirty="0">
                <a:solidFill>
                  <a:schemeClr val="bg1">
                    <a:lumMod val="75000"/>
                  </a:schemeClr>
                </a:solidFill>
              </a:rPr>
              <a:t> Great Commission: </a:t>
            </a:r>
            <a:r>
              <a:rPr lang="en-US" sz="3600" b="1" dirty="0">
                <a:solidFill>
                  <a:schemeClr val="bg1">
                    <a:lumMod val="75000"/>
                  </a:schemeClr>
                </a:solidFill>
              </a:rPr>
              <a:t>Matt 28; Mk 16; cf. [John 3]</a:t>
            </a:r>
            <a:endParaRPr lang="en-US" sz="3600" dirty="0">
              <a:solidFill>
                <a:schemeClr val="bg1">
                  <a:lumMod val="75000"/>
                </a:schemeClr>
              </a:solidFill>
            </a:endParaRPr>
          </a:p>
          <a:p>
            <a:pPr marL="742950" indent="-742950">
              <a:buAutoNum type="arabicParenR"/>
            </a:pPr>
            <a:r>
              <a:rPr lang="en-US" sz="3600" b="1" dirty="0">
                <a:solidFill>
                  <a:schemeClr val="bg1">
                    <a:lumMod val="75000"/>
                  </a:schemeClr>
                </a:solidFill>
              </a:rPr>
              <a:t>Phillip</a:t>
            </a:r>
            <a:r>
              <a:rPr lang="en-US" sz="3600" dirty="0">
                <a:solidFill>
                  <a:schemeClr val="bg1">
                    <a:lumMod val="75000"/>
                  </a:schemeClr>
                </a:solidFill>
              </a:rPr>
              <a:t> In The Dessert: </a:t>
            </a:r>
            <a:r>
              <a:rPr lang="en-US" sz="3600" b="1" dirty="0">
                <a:solidFill>
                  <a:schemeClr val="bg1">
                    <a:lumMod val="75000"/>
                  </a:schemeClr>
                </a:solidFill>
              </a:rPr>
              <a:t>[Acts 8:34-40]</a:t>
            </a:r>
          </a:p>
          <a:p>
            <a:pPr marL="742950" indent="-742950">
              <a:buAutoNum type="arabicParenR"/>
            </a:pPr>
            <a:r>
              <a:rPr lang="en-US" sz="3600" b="1" dirty="0">
                <a:solidFill>
                  <a:schemeClr val="bg1">
                    <a:lumMod val="75000"/>
                  </a:schemeClr>
                </a:solidFill>
              </a:rPr>
              <a:t>Peter</a:t>
            </a:r>
            <a:r>
              <a:rPr lang="en-US" sz="3600" dirty="0">
                <a:solidFill>
                  <a:schemeClr val="bg1">
                    <a:lumMod val="75000"/>
                  </a:schemeClr>
                </a:solidFill>
              </a:rPr>
              <a:t> on Pentecost: </a:t>
            </a:r>
            <a:r>
              <a:rPr lang="en-US" sz="3600" b="1" dirty="0">
                <a:solidFill>
                  <a:schemeClr val="bg1">
                    <a:lumMod val="75000"/>
                  </a:schemeClr>
                </a:solidFill>
              </a:rPr>
              <a:t>Acts 2, 10</a:t>
            </a:r>
            <a:r>
              <a:rPr lang="en-US" sz="3600" dirty="0">
                <a:solidFill>
                  <a:schemeClr val="bg1">
                    <a:lumMod val="75000"/>
                  </a:schemeClr>
                </a:solidFill>
              </a:rPr>
              <a:t>, especially </a:t>
            </a:r>
            <a:r>
              <a:rPr lang="en-US" sz="3600" b="1" dirty="0">
                <a:solidFill>
                  <a:schemeClr val="bg1">
                    <a:lumMod val="75000"/>
                  </a:schemeClr>
                </a:solidFill>
              </a:rPr>
              <a:t>[1 Pt 3:13ff]</a:t>
            </a:r>
          </a:p>
          <a:p>
            <a:pPr marL="742950" indent="-742950">
              <a:buAutoNum type="arabicParenR"/>
            </a:pPr>
            <a:r>
              <a:rPr lang="en-US" sz="3600" b="1" dirty="0">
                <a:solidFill>
                  <a:schemeClr val="bg1">
                    <a:lumMod val="75000"/>
                  </a:schemeClr>
                </a:solidFill>
              </a:rPr>
              <a:t>Paul</a:t>
            </a:r>
            <a:r>
              <a:rPr lang="en-US" sz="3600" dirty="0">
                <a:solidFill>
                  <a:schemeClr val="bg1">
                    <a:lumMod val="75000"/>
                  </a:schemeClr>
                </a:solidFill>
              </a:rPr>
              <a:t>… so many it’s hard to list: </a:t>
            </a:r>
            <a:r>
              <a:rPr lang="en-US" sz="3600" b="1" dirty="0">
                <a:solidFill>
                  <a:schemeClr val="bg1">
                    <a:lumMod val="75000"/>
                  </a:schemeClr>
                </a:solidFill>
              </a:rPr>
              <a:t>[Acts 22; Tit 3] Rom 6</a:t>
            </a:r>
            <a:br>
              <a:rPr lang="en-US" sz="3600" b="1" dirty="0">
                <a:solidFill>
                  <a:schemeClr val="bg1">
                    <a:lumMod val="75000"/>
                  </a:schemeClr>
                </a:solidFill>
              </a:rPr>
            </a:br>
            <a:r>
              <a:rPr lang="en-US" sz="3600" dirty="0">
                <a:solidFill>
                  <a:schemeClr val="bg1">
                    <a:lumMod val="75000"/>
                  </a:schemeClr>
                </a:solidFill>
              </a:rPr>
              <a:t>	Lydia, the jailor, disciples of John, synagogue rulers. </a:t>
            </a:r>
          </a:p>
        </p:txBody>
      </p:sp>
      <p:sp>
        <p:nvSpPr>
          <p:cNvPr id="5" name="Rectangle: Rounded Corners 4">
            <a:extLst>
              <a:ext uri="{FF2B5EF4-FFF2-40B4-BE49-F238E27FC236}">
                <a16:creationId xmlns:a16="http://schemas.microsoft.com/office/drawing/2014/main" id="{529EB003-5FE2-43FD-87D8-9C813ECD0136}"/>
              </a:ext>
            </a:extLst>
          </p:cNvPr>
          <p:cNvSpPr/>
          <p:nvPr/>
        </p:nvSpPr>
        <p:spPr>
          <a:xfrm>
            <a:off x="303209" y="2444053"/>
            <a:ext cx="11535762" cy="3804347"/>
          </a:xfrm>
          <a:prstGeom prst="roundRect">
            <a:avLst/>
          </a:prstGeom>
          <a:solidFill>
            <a:schemeClr val="accent2">
              <a:alpha val="9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b="1" i="1" dirty="0">
                <a:effectLst>
                  <a:outerShdw blurRad="38100" dist="38100" dir="2700000" algn="tl">
                    <a:srgbClr val="000000">
                      <a:alpha val="43137"/>
                    </a:srgbClr>
                  </a:outerShdw>
                </a:effectLst>
                <a:latin typeface="Abadi" panose="020B0604020104020204" pitchFamily="34" charset="0"/>
              </a:rPr>
              <a:t>Baptism In the NT </a:t>
            </a:r>
            <a:r>
              <a:rPr lang="en-US" sz="3600" b="1" dirty="0">
                <a:effectLst>
                  <a:outerShdw blurRad="38100" dist="38100" dir="2700000" algn="tl">
                    <a:srgbClr val="000000">
                      <a:alpha val="43137"/>
                    </a:srgbClr>
                  </a:outerShdw>
                </a:effectLst>
                <a:latin typeface="Abadi" panose="020B0604020104020204" pitchFamily="34" charset="0"/>
              </a:rPr>
              <a:t>by G. Beasley-Murray: (S. Baptist)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“In the light of the exposition of the NT scriptures on baptism, the idea that baptism is a purely symbolic rite is not only unsatisfactory but out of harmony with the NT itself. </a:t>
            </a:r>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Admittedly, such a judgment runs counter to the popular tradition of the Denomination to which this writer belongs…</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The extent &amp; nature of the </a:t>
            </a:r>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a:t>
            </a:r>
            <a:r>
              <a:rPr lang="en-US" sz="2400" b="1" u="sng" dirty="0">
                <a:effectLst/>
                <a:latin typeface="Arial" panose="020B0604020202020204" pitchFamily="34" charset="0"/>
                <a:ea typeface="Times New Roman" panose="02020603050405020304" pitchFamily="18" charset="0"/>
                <a:cs typeface="Times New Roman" panose="02020603050405020304" pitchFamily="18" charset="0"/>
              </a:rPr>
              <a:t>grace</a:t>
            </a:r>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that the NT writers declare to be present in baptism is astonishing for any who come to the study freshly with an open mind…. forgiveness of sin (Acts 2:38), cleansing from sins (Acts 22:16), union with Christ (Gal. 3:27), &amp; particularly union with Him in his death &amp; resurrection (Rom 6:3ff).”</a:t>
            </a:r>
            <a:endParaRPr kumimoji="0" lang="en-US" altLang="en-US" sz="44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10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3000"/>
            <a:lum/>
          </a:blip>
          <a:srcRect/>
          <a:stretch>
            <a:fillRect t="-9000" b="-9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2376DED-7143-40F8-A054-8FEC7F61BF9C}"/>
              </a:ext>
            </a:extLst>
          </p:cNvPr>
          <p:cNvSpPr>
            <a:spLocks noGrp="1" noChangeArrowheads="1"/>
          </p:cNvSpPr>
          <p:nvPr>
            <p:ph type="title"/>
          </p:nvPr>
        </p:nvSpPr>
        <p:spPr>
          <a:xfrm>
            <a:off x="1316182" y="218281"/>
            <a:ext cx="9559636" cy="1458119"/>
          </a:xfrm>
          <a:solidFill>
            <a:schemeClr val="accent1">
              <a:alpha val="65000"/>
            </a:schemeClr>
          </a:solidFill>
        </p:spPr>
        <p:txBody>
          <a:bodyPr>
            <a:normAutofit/>
          </a:bodyPr>
          <a:lstStyle/>
          <a:p>
            <a:pPr algn="ctr" eaLnBrk="1" hangingPunct="1">
              <a:defRPr/>
            </a:pPr>
            <a: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t>How to Become a Christian</a:t>
            </a:r>
            <a:b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br>
            <a:r>
              <a:rPr lang="en-US" altLang="en-US" sz="3800" b="1" dirty="0">
                <a:solidFill>
                  <a:schemeClr val="bg1"/>
                </a:solidFill>
                <a:effectLst>
                  <a:outerShdw blurRad="38100" dist="38100" dir="2700000" algn="tl">
                    <a:srgbClr val="000000">
                      <a:alpha val="43137"/>
                    </a:srgbClr>
                  </a:outerShdw>
                </a:effectLst>
                <a:latin typeface="Abadi" panose="020B0604020202020204" pitchFamily="34" charset="0"/>
              </a:rPr>
              <a:t>A scriptural &amp; historical overview of baptism</a:t>
            </a:r>
          </a:p>
        </p:txBody>
      </p:sp>
      <p:sp>
        <p:nvSpPr>
          <p:cNvPr id="2" name="Content Placeholder 1">
            <a:extLst>
              <a:ext uri="{FF2B5EF4-FFF2-40B4-BE49-F238E27FC236}">
                <a16:creationId xmlns:a16="http://schemas.microsoft.com/office/drawing/2014/main" id="{03E9CB8B-136B-4E0A-BF9D-D363E9697EC1}"/>
              </a:ext>
            </a:extLst>
          </p:cNvPr>
          <p:cNvSpPr>
            <a:spLocks noGrp="1"/>
          </p:cNvSpPr>
          <p:nvPr>
            <p:ph idx="1"/>
          </p:nvPr>
        </p:nvSpPr>
        <p:spPr>
          <a:xfrm>
            <a:off x="312420" y="1752599"/>
            <a:ext cx="11567160" cy="4887119"/>
          </a:xfrm>
        </p:spPr>
        <p:txBody>
          <a:bodyPr>
            <a:normAutofit/>
          </a:bodyPr>
          <a:lstStyle/>
          <a:p>
            <a:pPr marL="0" indent="0">
              <a:buNone/>
            </a:pPr>
            <a:r>
              <a:rPr lang="en-US" sz="3600" dirty="0">
                <a:solidFill>
                  <a:schemeClr val="bg1">
                    <a:lumMod val="75000"/>
                  </a:schemeClr>
                </a:solidFill>
              </a:rPr>
              <a:t>This is about UNITY: Christ’s people must unite here. </a:t>
            </a:r>
            <a:r>
              <a:rPr lang="en-US" sz="3600" b="1" dirty="0">
                <a:solidFill>
                  <a:schemeClr val="bg1">
                    <a:lumMod val="75000"/>
                  </a:schemeClr>
                </a:solidFill>
              </a:rPr>
              <a:t>Eph 4</a:t>
            </a:r>
          </a:p>
          <a:p>
            <a:pPr marL="0" indent="0">
              <a:buNone/>
            </a:pPr>
            <a:r>
              <a:rPr lang="en-US" sz="3600" b="1" dirty="0">
                <a:solidFill>
                  <a:schemeClr val="bg1">
                    <a:lumMod val="75000"/>
                  </a:schemeClr>
                </a:solidFill>
              </a:rPr>
              <a:t>Simply put: What Do (1) Bible People &amp; (2) History Say? </a:t>
            </a:r>
          </a:p>
          <a:p>
            <a:pPr marL="742950" indent="-742950">
              <a:buAutoNum type="arabicParenR"/>
            </a:pPr>
            <a:r>
              <a:rPr lang="en-US" sz="3600" b="1" dirty="0">
                <a:solidFill>
                  <a:schemeClr val="bg1">
                    <a:lumMod val="75000"/>
                  </a:schemeClr>
                </a:solidFill>
              </a:rPr>
              <a:t>Jesus’</a:t>
            </a:r>
            <a:r>
              <a:rPr lang="en-US" sz="3600" dirty="0">
                <a:solidFill>
                  <a:schemeClr val="bg1">
                    <a:lumMod val="75000"/>
                  </a:schemeClr>
                </a:solidFill>
              </a:rPr>
              <a:t> Great Commission: </a:t>
            </a:r>
            <a:r>
              <a:rPr lang="en-US" sz="3600" b="1" dirty="0">
                <a:solidFill>
                  <a:schemeClr val="bg1">
                    <a:lumMod val="75000"/>
                  </a:schemeClr>
                </a:solidFill>
              </a:rPr>
              <a:t>Matt 28; Mk 16; cf. [John 3]</a:t>
            </a:r>
            <a:endParaRPr lang="en-US" sz="3600" dirty="0">
              <a:solidFill>
                <a:schemeClr val="bg1">
                  <a:lumMod val="75000"/>
                </a:schemeClr>
              </a:solidFill>
            </a:endParaRPr>
          </a:p>
          <a:p>
            <a:pPr marL="742950" indent="-742950">
              <a:buAutoNum type="arabicParenR"/>
            </a:pPr>
            <a:r>
              <a:rPr lang="en-US" sz="3600" b="1" dirty="0">
                <a:solidFill>
                  <a:schemeClr val="bg1">
                    <a:lumMod val="75000"/>
                  </a:schemeClr>
                </a:solidFill>
              </a:rPr>
              <a:t>Phillip</a:t>
            </a:r>
            <a:r>
              <a:rPr lang="en-US" sz="3600" dirty="0">
                <a:solidFill>
                  <a:schemeClr val="bg1">
                    <a:lumMod val="75000"/>
                  </a:schemeClr>
                </a:solidFill>
              </a:rPr>
              <a:t> In The Dessert: </a:t>
            </a:r>
            <a:r>
              <a:rPr lang="en-US" sz="3600" b="1" dirty="0">
                <a:solidFill>
                  <a:schemeClr val="bg1">
                    <a:lumMod val="75000"/>
                  </a:schemeClr>
                </a:solidFill>
              </a:rPr>
              <a:t>[Acts 8:34-40]</a:t>
            </a:r>
          </a:p>
          <a:p>
            <a:pPr marL="742950" indent="-742950">
              <a:buAutoNum type="arabicParenR"/>
            </a:pPr>
            <a:r>
              <a:rPr lang="en-US" sz="3600" b="1" dirty="0">
                <a:solidFill>
                  <a:schemeClr val="bg1">
                    <a:lumMod val="75000"/>
                  </a:schemeClr>
                </a:solidFill>
              </a:rPr>
              <a:t>Peter</a:t>
            </a:r>
            <a:r>
              <a:rPr lang="en-US" sz="3600" dirty="0">
                <a:solidFill>
                  <a:schemeClr val="bg1">
                    <a:lumMod val="75000"/>
                  </a:schemeClr>
                </a:solidFill>
              </a:rPr>
              <a:t> on Pentecost: </a:t>
            </a:r>
            <a:r>
              <a:rPr lang="en-US" sz="3600" b="1" dirty="0">
                <a:solidFill>
                  <a:schemeClr val="bg1">
                    <a:lumMod val="75000"/>
                  </a:schemeClr>
                </a:solidFill>
              </a:rPr>
              <a:t>Acts 2, 10</a:t>
            </a:r>
            <a:r>
              <a:rPr lang="en-US" sz="3600" dirty="0">
                <a:solidFill>
                  <a:schemeClr val="bg1">
                    <a:lumMod val="75000"/>
                  </a:schemeClr>
                </a:solidFill>
              </a:rPr>
              <a:t>, especially </a:t>
            </a:r>
            <a:r>
              <a:rPr lang="en-US" sz="3600" b="1" dirty="0">
                <a:solidFill>
                  <a:schemeClr val="bg1">
                    <a:lumMod val="75000"/>
                  </a:schemeClr>
                </a:solidFill>
              </a:rPr>
              <a:t>[1 Pt 3:13ff]</a:t>
            </a:r>
          </a:p>
          <a:p>
            <a:pPr marL="742950" indent="-742950">
              <a:buAutoNum type="arabicParenR"/>
            </a:pPr>
            <a:r>
              <a:rPr lang="en-US" sz="3600" b="1" dirty="0">
                <a:solidFill>
                  <a:schemeClr val="bg1">
                    <a:lumMod val="75000"/>
                  </a:schemeClr>
                </a:solidFill>
              </a:rPr>
              <a:t>Paul</a:t>
            </a:r>
            <a:r>
              <a:rPr lang="en-US" sz="3600" dirty="0">
                <a:solidFill>
                  <a:schemeClr val="bg1">
                    <a:lumMod val="75000"/>
                  </a:schemeClr>
                </a:solidFill>
              </a:rPr>
              <a:t>… so many it’s hard to list: </a:t>
            </a:r>
            <a:r>
              <a:rPr lang="en-US" sz="3600" b="1" dirty="0">
                <a:solidFill>
                  <a:schemeClr val="bg1">
                    <a:lumMod val="75000"/>
                  </a:schemeClr>
                </a:solidFill>
              </a:rPr>
              <a:t>[Acts 22; Tit 3] Rom 6</a:t>
            </a:r>
            <a:br>
              <a:rPr lang="en-US" sz="3600" b="1" dirty="0">
                <a:solidFill>
                  <a:schemeClr val="bg1">
                    <a:lumMod val="75000"/>
                  </a:schemeClr>
                </a:solidFill>
              </a:rPr>
            </a:br>
            <a:r>
              <a:rPr lang="en-US" sz="3600" dirty="0">
                <a:solidFill>
                  <a:schemeClr val="bg1">
                    <a:lumMod val="75000"/>
                  </a:schemeClr>
                </a:solidFill>
              </a:rPr>
              <a:t>	Lydia, the jailor, disciples of John, synagogue rulers. </a:t>
            </a:r>
          </a:p>
        </p:txBody>
      </p:sp>
      <p:sp>
        <p:nvSpPr>
          <p:cNvPr id="5" name="Rectangle: Rounded Corners 4">
            <a:extLst>
              <a:ext uri="{FF2B5EF4-FFF2-40B4-BE49-F238E27FC236}">
                <a16:creationId xmlns:a16="http://schemas.microsoft.com/office/drawing/2014/main" id="{529EB003-5FE2-43FD-87D8-9C813ECD0136}"/>
              </a:ext>
            </a:extLst>
          </p:cNvPr>
          <p:cNvSpPr/>
          <p:nvPr/>
        </p:nvSpPr>
        <p:spPr>
          <a:xfrm>
            <a:off x="303209" y="2590800"/>
            <a:ext cx="11535762" cy="3458497"/>
          </a:xfrm>
          <a:prstGeom prst="roundRect">
            <a:avLst/>
          </a:prstGeom>
          <a:solidFill>
            <a:schemeClr val="accent2">
              <a:alpha val="9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latin typeface="Abadi" panose="020B0604020104020204" pitchFamily="34" charset="0"/>
              </a:rPr>
              <a:t>Developments in Roman Catholicism:</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800" dirty="0">
                <a:effectLst/>
                <a:latin typeface="Arial" panose="020B0604020202020204" pitchFamily="34" charset="0"/>
                <a:ea typeface="Times New Roman" panose="02020603050405020304" pitchFamily="18" charset="0"/>
                <a:cs typeface="Times New Roman" panose="02020603050405020304" pitchFamily="18" charset="0"/>
              </a:rPr>
              <a:t>In 1964 Vatican II issued a report: “Christian Initiation of Adults.”</a:t>
            </a:r>
          </a:p>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Times New Roman" panose="02020603050405020304" pitchFamily="18" charset="0"/>
              </a:rPr>
              <a:t>Professor Aidan Kavanagh, 1</a:t>
            </a:r>
            <a:r>
              <a:rPr lang="en-US" sz="2800" baseline="30000" dirty="0">
                <a:effectLst/>
                <a:latin typeface="Arial" panose="020B0604020202020204" pitchFamily="34" charset="0"/>
                <a:ea typeface="Times New Roman" panose="02020603050405020304" pitchFamily="18" charset="0"/>
                <a:cs typeface="Times New Roman" panose="02020603050405020304" pitchFamily="18" charset="0"/>
              </a:rPr>
              <a:t>st</a:t>
            </a:r>
            <a:r>
              <a:rPr lang="en-US" sz="2800" dirty="0">
                <a:effectLst/>
                <a:latin typeface="Arial" panose="020B0604020202020204" pitchFamily="34" charset="0"/>
                <a:ea typeface="Times New Roman" panose="02020603050405020304" pitchFamily="18" charset="0"/>
                <a:cs typeface="Times New Roman" panose="02020603050405020304" pitchFamily="18" charset="0"/>
              </a:rPr>
              <a:t> priest to head Yale Divinity School: </a:t>
            </a:r>
            <a:br>
              <a:rPr lang="en-US" sz="2800" dirty="0">
                <a:effectLst/>
                <a:latin typeface="Arial" panose="020B0604020202020204" pitchFamily="34" charset="0"/>
                <a:ea typeface="Times New Roman" panose="02020603050405020304" pitchFamily="18" charset="0"/>
                <a:cs typeface="Times New Roman" panose="02020603050405020304" pitchFamily="18" charset="0"/>
              </a:rPr>
            </a:br>
            <a:r>
              <a:rPr lang="en-US" sz="2800" dirty="0">
                <a:effectLst/>
                <a:latin typeface="Arial" panose="020B0604020202020204" pitchFamily="34" charset="0"/>
                <a:ea typeface="Times New Roman" panose="02020603050405020304" pitchFamily="18" charset="0"/>
                <a:cs typeface="Times New Roman" panose="02020603050405020304" pitchFamily="18" charset="0"/>
              </a:rPr>
              <a:t>On Infant Baptism: </a:t>
            </a:r>
            <a:r>
              <a:rPr lang="en-US" sz="2800" dirty="0">
                <a:effectLst/>
                <a:latin typeface="Arial Narrow" panose="020B0606020202030204" pitchFamily="34" charset="0"/>
                <a:ea typeface="Times New Roman" panose="02020603050405020304" pitchFamily="18" charset="0"/>
              </a:rPr>
              <a:t>“We cannot baptize them &amp; cross our fingers in the hope that maybe some of those who are baptized will one day become real Christians.” </a:t>
            </a:r>
          </a:p>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Further: </a:t>
            </a:r>
            <a:r>
              <a:rPr lang="en-US" sz="2800" dirty="0">
                <a:effectLst/>
                <a:latin typeface="Arial Narrow" panose="020B0606020202030204" pitchFamily="34" charset="0"/>
                <a:ea typeface="Times New Roman" panose="02020603050405020304" pitchFamily="18" charset="0"/>
                <a:cs typeface="Times New Roman" panose="02020603050405020304" pitchFamily="18" charset="0"/>
              </a:rPr>
              <a:t>“It will literally require an act of God to make it possible for our people to swallow such a radical change.” Cited in </a:t>
            </a:r>
            <a:r>
              <a:rPr lang="en-US" sz="2800" dirty="0" err="1">
                <a:effectLst/>
                <a:latin typeface="Arial Narrow" panose="020B0606020202030204" pitchFamily="34" charset="0"/>
                <a:ea typeface="Times New Roman" panose="02020603050405020304" pitchFamily="18" charset="0"/>
                <a:cs typeface="Times New Roman" panose="02020603050405020304" pitchFamily="18" charset="0"/>
              </a:rPr>
              <a:t>LaGard</a:t>
            </a:r>
            <a:r>
              <a:rPr lang="en-US" sz="2800" dirty="0">
                <a:effectLst/>
                <a:latin typeface="Arial Narrow" panose="020B0606020202030204" pitchFamily="34" charset="0"/>
                <a:ea typeface="Times New Roman" panose="02020603050405020304" pitchFamily="18" charset="0"/>
                <a:cs typeface="Times New Roman" panose="02020603050405020304" pitchFamily="18" charset="0"/>
              </a:rPr>
              <a:t> Smith’s </a:t>
            </a:r>
            <a:r>
              <a:rPr lang="en-US" sz="2800" u="sng" dirty="0">
                <a:effectLst/>
                <a:latin typeface="Arial Narrow" panose="020B0606020202030204" pitchFamily="34" charset="0"/>
                <a:ea typeface="Times New Roman" panose="02020603050405020304" pitchFamily="18" charset="0"/>
                <a:cs typeface="Times New Roman" panose="02020603050405020304" pitchFamily="18" charset="0"/>
              </a:rPr>
              <a:t>Baptism</a:t>
            </a:r>
            <a:r>
              <a:rPr lang="en-US" sz="2800" dirty="0">
                <a:effectLst/>
                <a:latin typeface="Arial Narrow" panose="020B0606020202030204" pitchFamily="34" charset="0"/>
                <a:ea typeface="Times New Roman" panose="02020603050405020304" pitchFamily="18" charset="0"/>
                <a:cs typeface="Times New Roman" panose="02020603050405020304" pitchFamily="18" charset="0"/>
              </a:rPr>
              <a:t> pg. 216</a:t>
            </a:r>
            <a:endParaRPr kumimoji="0" lang="en-US" altLang="en-US" sz="28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009005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3000"/>
            <a:lum/>
          </a:blip>
          <a:srcRect/>
          <a:stretch>
            <a:fillRect t="-9000" b="-9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2376DED-7143-40F8-A054-8FEC7F61BF9C}"/>
              </a:ext>
            </a:extLst>
          </p:cNvPr>
          <p:cNvSpPr>
            <a:spLocks noGrp="1" noChangeArrowheads="1"/>
          </p:cNvSpPr>
          <p:nvPr>
            <p:ph type="title"/>
          </p:nvPr>
        </p:nvSpPr>
        <p:spPr>
          <a:xfrm>
            <a:off x="1316182" y="218281"/>
            <a:ext cx="9559636" cy="1458119"/>
          </a:xfrm>
          <a:solidFill>
            <a:schemeClr val="accent1">
              <a:alpha val="65000"/>
            </a:schemeClr>
          </a:solidFill>
        </p:spPr>
        <p:txBody>
          <a:bodyPr>
            <a:normAutofit/>
          </a:bodyPr>
          <a:lstStyle/>
          <a:p>
            <a:pPr algn="ctr" eaLnBrk="1" hangingPunct="1">
              <a:defRPr/>
            </a:pPr>
            <a: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t>How to Become a Christian</a:t>
            </a:r>
            <a:br>
              <a:rPr lang="en-US" altLang="en-US" sz="5400" b="1" dirty="0">
                <a:solidFill>
                  <a:schemeClr val="bg1"/>
                </a:solidFill>
                <a:effectLst>
                  <a:outerShdw blurRad="38100" dist="38100" dir="2700000" algn="tl">
                    <a:srgbClr val="000000">
                      <a:alpha val="43137"/>
                    </a:srgbClr>
                  </a:outerShdw>
                </a:effectLst>
                <a:latin typeface="Abadi" panose="020B0604020202020204" pitchFamily="34" charset="0"/>
              </a:rPr>
            </a:br>
            <a:r>
              <a:rPr lang="en-US" altLang="en-US" sz="3800" b="1" dirty="0">
                <a:solidFill>
                  <a:schemeClr val="bg1"/>
                </a:solidFill>
                <a:effectLst>
                  <a:outerShdw blurRad="38100" dist="38100" dir="2700000" algn="tl">
                    <a:srgbClr val="000000">
                      <a:alpha val="43137"/>
                    </a:srgbClr>
                  </a:outerShdw>
                </a:effectLst>
                <a:latin typeface="Abadi" panose="020B0604020202020204" pitchFamily="34" charset="0"/>
              </a:rPr>
              <a:t>A scriptural &amp; historical overview of baptism</a:t>
            </a:r>
          </a:p>
        </p:txBody>
      </p:sp>
      <p:sp>
        <p:nvSpPr>
          <p:cNvPr id="2" name="Content Placeholder 1">
            <a:extLst>
              <a:ext uri="{FF2B5EF4-FFF2-40B4-BE49-F238E27FC236}">
                <a16:creationId xmlns:a16="http://schemas.microsoft.com/office/drawing/2014/main" id="{03E9CB8B-136B-4E0A-BF9D-D363E9697EC1}"/>
              </a:ext>
            </a:extLst>
          </p:cNvPr>
          <p:cNvSpPr>
            <a:spLocks noGrp="1"/>
          </p:cNvSpPr>
          <p:nvPr>
            <p:ph idx="1"/>
          </p:nvPr>
        </p:nvSpPr>
        <p:spPr>
          <a:xfrm>
            <a:off x="312420" y="1970881"/>
            <a:ext cx="11567160" cy="4887119"/>
          </a:xfrm>
        </p:spPr>
        <p:txBody>
          <a:bodyPr>
            <a:normAutofit/>
          </a:bodyPr>
          <a:lstStyle/>
          <a:p>
            <a:pPr marL="0" indent="0">
              <a:buNone/>
            </a:pPr>
            <a:r>
              <a:rPr lang="en-US" sz="3600" dirty="0"/>
              <a:t>This is about UNITY: Christ’s people must unite here. </a:t>
            </a:r>
            <a:r>
              <a:rPr lang="en-US" sz="3600" b="1" dirty="0"/>
              <a:t>Eph 4</a:t>
            </a:r>
          </a:p>
          <a:p>
            <a:pPr marL="0" indent="0">
              <a:buNone/>
            </a:pPr>
            <a:r>
              <a:rPr lang="en-US" sz="3200" b="1" dirty="0"/>
              <a:t>Simply put: What Do (1) Bible People &amp; (2) History Say? </a:t>
            </a:r>
          </a:p>
          <a:p>
            <a:pPr marL="742950" indent="-742950">
              <a:buAutoNum type="arabicParenR"/>
            </a:pPr>
            <a:r>
              <a:rPr lang="en-US" b="1" dirty="0"/>
              <a:t>Jesus’</a:t>
            </a:r>
            <a:r>
              <a:rPr lang="en-US" dirty="0"/>
              <a:t> Great Commission: </a:t>
            </a:r>
            <a:r>
              <a:rPr lang="en-US" b="1" dirty="0"/>
              <a:t>Matt 28; Mk 16; cf. [John 3]</a:t>
            </a:r>
            <a:endParaRPr lang="en-US" dirty="0"/>
          </a:p>
          <a:p>
            <a:pPr marL="742950" indent="-742950">
              <a:buAutoNum type="arabicParenR"/>
            </a:pPr>
            <a:r>
              <a:rPr lang="en-US" b="1" dirty="0"/>
              <a:t>Phillip</a:t>
            </a:r>
            <a:r>
              <a:rPr lang="en-US" dirty="0"/>
              <a:t> In The Dessert: </a:t>
            </a:r>
            <a:r>
              <a:rPr lang="en-US" b="1" dirty="0"/>
              <a:t>[Acts 8:34-40]</a:t>
            </a:r>
          </a:p>
          <a:p>
            <a:pPr marL="742950" indent="-742950">
              <a:buAutoNum type="arabicParenR"/>
            </a:pPr>
            <a:r>
              <a:rPr lang="en-US" b="1" dirty="0"/>
              <a:t>Peter</a:t>
            </a:r>
            <a:r>
              <a:rPr lang="en-US" dirty="0"/>
              <a:t> on Pentecost: </a:t>
            </a:r>
            <a:r>
              <a:rPr lang="en-US" b="1" dirty="0"/>
              <a:t>Acts 2, 10</a:t>
            </a:r>
            <a:r>
              <a:rPr lang="en-US" dirty="0"/>
              <a:t>, especially </a:t>
            </a:r>
            <a:r>
              <a:rPr lang="en-US" b="1" dirty="0"/>
              <a:t>[1 Pt 3:13ff]</a:t>
            </a:r>
          </a:p>
          <a:p>
            <a:pPr marL="742950" indent="-742950">
              <a:buAutoNum type="arabicParenR"/>
            </a:pPr>
            <a:r>
              <a:rPr lang="en-US" b="1" dirty="0"/>
              <a:t>Paul</a:t>
            </a:r>
            <a:r>
              <a:rPr lang="en-US" dirty="0"/>
              <a:t>… so many it’s hard to list: </a:t>
            </a:r>
            <a:r>
              <a:rPr lang="en-US" b="1" dirty="0"/>
              <a:t>[Acts 22; Tit 3] Rom 6</a:t>
            </a:r>
            <a:br>
              <a:rPr lang="en-US" b="1" dirty="0"/>
            </a:br>
            <a:r>
              <a:rPr lang="en-US" dirty="0"/>
              <a:t>	Lydia, the jailor, disciples of John, synagogue rulers. </a:t>
            </a:r>
          </a:p>
          <a:p>
            <a:pPr marL="0" indent="0">
              <a:buNone/>
            </a:pPr>
            <a:r>
              <a:rPr lang="en-US" sz="3200" dirty="0"/>
              <a:t>Historically, baptism was affirmed, but alternatives were chosen: 	Mourner’s bench, Sinner’s prayer, Initiation Classes, etc. </a:t>
            </a:r>
          </a:p>
        </p:txBody>
      </p:sp>
    </p:spTree>
    <p:extLst>
      <p:ext uri="{BB962C8B-B14F-4D97-AF65-F5344CB8AC3E}">
        <p14:creationId xmlns:p14="http://schemas.microsoft.com/office/powerpoint/2010/main" val="98970912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Ocea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1203</TotalTime>
  <Words>1843</Words>
  <Application>Microsoft Office PowerPoint</Application>
  <PresentationFormat>Widescreen</PresentationFormat>
  <Paragraphs>93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Tahoma</vt:lpstr>
      <vt:lpstr>Arial</vt:lpstr>
      <vt:lpstr>Wingdings</vt:lpstr>
      <vt:lpstr>AvantGarde Bk BT</vt:lpstr>
      <vt:lpstr>Ocean</vt:lpstr>
      <vt:lpstr>How to Become a Christian A scriptural &amp; historical overview of baptism</vt:lpstr>
      <vt:lpstr>How to Become a Christian A scriptural &amp; historical overview of baptism</vt:lpstr>
      <vt:lpstr>How to Become a Christian A scriptural &amp; historical overview of baptism</vt:lpstr>
      <vt:lpstr>How to Become a Christian A scriptural &amp; historical overview of baptism</vt:lpstr>
      <vt:lpstr>How to Become a Christian A scriptural &amp; historical overview of baptism</vt:lpstr>
      <vt:lpstr>How to Become a Christian A scriptural &amp; historical overview of baptism</vt:lpstr>
      <vt:lpstr>How to Become a Christian A scriptural &amp; historical overview of baptism</vt:lpstr>
      <vt:lpstr>How to Become a Christian A scriptural &amp; historical overview of baptism</vt:lpstr>
      <vt:lpstr>How to Become a Christian A scriptural &amp; historical overview of baptism</vt:lpstr>
    </vt:vector>
  </TitlesOfParts>
  <Company>Douglass Hills congregation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Become a Christian</dc:title>
  <dc:creator>Preacher Trainee</dc:creator>
  <cp:lastModifiedBy>Coulter Wickerham</cp:lastModifiedBy>
  <cp:revision>101</cp:revision>
  <dcterms:created xsi:type="dcterms:W3CDTF">2006-12-22T13:24:40Z</dcterms:created>
  <dcterms:modified xsi:type="dcterms:W3CDTF">2022-04-14T17:02:14Z</dcterms:modified>
</cp:coreProperties>
</file>