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83" d="100"/>
          <a:sy n="83" d="100"/>
        </p:scale>
        <p:origin x="686" y="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FAA88-4B5D-47C4-8823-41EC61E68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3F278-AD96-4F78-9D51-826311AA98CB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16159-7CAE-4F7C-BBA0-EAF3A1642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40357-9DA4-4D0F-8289-E3466C41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20F65-7035-4B30-A88D-30EBA9EE4D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95902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E495D-C781-4D20-90A1-F4DB032A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E0E03-9141-4230-B22A-089354A73407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8F43D-E205-4897-A85C-336B22E6B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8CA95-75BC-4220-BF81-609B0DD0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C46DF-67DB-42BC-9623-6D9F7F9987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27610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72822-EAAC-4107-96DB-08A6A5444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DA54-E7A8-48ED-B127-205BB019A673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3FC2A-3260-493E-8938-BC5F18F3F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4E701-4546-4369-B039-59AC4D539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363CD-D2FE-47E7-B691-2B5667F676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14475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885C6-5DB3-470A-B49D-D8E06403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3F295-D272-438D-A331-DBFD113F39C9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5CFBA-A4E0-49DA-B916-A70E6639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C7992-EBDE-456E-B6C6-F9D986F1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06F19-9FE9-412D-86DF-84367B07AB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45657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52A36-F472-492D-9071-A3051DF47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E041E-E1AF-4CD6-8BD1-A54DE72BB693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CC485-22B8-44FF-974B-837F541AE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A44A7-3253-4D81-944D-D1AFB6D51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E304D-006D-446A-8449-B0E5AF7C7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33233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159C99-C44E-446E-B245-B27A920E7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C6E27-DD3E-4105-943D-4C9D55B99124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D47D79-3B98-4384-BC7F-9DF505FA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61A871-E60D-4B9F-AFDD-6FE95F55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A6078-2959-42FF-A9A6-2504CE05B0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06723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03A5F60-34F8-4303-9946-EB9EB837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04CF-5469-4682-BABE-9BBE25C23892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382E2B4-A6EC-4907-886E-61C33B8BF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F0ED67-DC79-49FF-B2CC-37BC6D26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CD866-7026-49E4-8D98-16F352B1C0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50143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76EBF6-B81C-4CFA-9120-73BBA3A2B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AC8C-DAF4-4C65-BF98-742EBA06B610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35507D-65A0-43A5-BCB9-46B36810C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175CA13-CB38-4FDA-B701-8DC20FD5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5D03B-3894-497D-A2D7-A84A49DEE9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53444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D6D9D57-15E4-4249-BE09-0B305696F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D8593-FF24-43D8-AEF1-E543D88194B2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A2B3D4-61D1-4C8D-ABFA-4F4A2EEBA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92FD1C-C1CB-449F-858E-8FC70829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62C9D-CE6F-4FC4-96E0-0A5EE4392C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56042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9FB79E-7B6D-45BF-839A-D81D6E6C0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9A1F0-4B32-4D10-B3E2-CA5F9B67E09A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ADB5A3-D272-41C0-A6B9-6D6E0A43D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6D98C1-C3E9-4AC5-B821-53F8A88A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1ADC8-D8D4-4AF2-8CF1-33CD27C6FB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35923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7EBC7B-3D9B-4B5F-BC20-2A25BCF0C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799E2-134E-4088-AE28-3BBA6B5878A0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93716D-797D-4188-BF8E-CFB82B82F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BDAD4F-B67D-4AA8-AABC-3381CE6FD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A1152-2FC1-46F6-A277-E5E72AA83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19304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F211136-7DE0-4B1A-B4C2-DAFD66E486D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8DFC21E-9087-4DA1-A5AE-66F111B673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FA493-0C1F-40B4-B177-0BA01DF8A3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895A98-23BF-41D9-9A84-19B3D0135DFF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6543-5F1E-427C-80CB-F8D1034F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31CE3-1D31-4227-BDB9-767988718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0BBA5B4-45A2-454D-8071-B24F82927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357B4F3A-0193-4A26-9A6C-EFB9A2236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1" r="11082"/>
          <a:stretch>
            <a:fillRect/>
          </a:stretch>
        </p:blipFill>
        <p:spPr bwMode="auto">
          <a:xfrm>
            <a:off x="0" y="0"/>
            <a:ext cx="6248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B4AC6CD7-0208-4378-86A5-08E409E92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0" y="274638"/>
            <a:ext cx="5943600" cy="6049962"/>
          </a:xfrm>
        </p:spPr>
        <p:txBody>
          <a:bodyPr/>
          <a:lstStyle/>
          <a:p>
            <a:pPr>
              <a:lnSpc>
                <a:spcPts val="10000"/>
              </a:lnSpc>
              <a:defRPr/>
            </a:pPr>
            <a:b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norite" panose="00000500000000000000" pitchFamily="2" charset="0"/>
              </a:rPr>
            </a:b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Devoted To</a:t>
            </a:r>
            <a:b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br>
              <a:rPr lang="en-US" sz="1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2:42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1322C33-6511-40DA-92FA-B8BA925E8CA8}"/>
              </a:ext>
            </a:extLst>
          </p:cNvPr>
          <p:cNvSpPr/>
          <p:nvPr/>
        </p:nvSpPr>
        <p:spPr>
          <a:xfrm>
            <a:off x="1905000" y="138042"/>
            <a:ext cx="8382000" cy="134112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Prayer Paradox</a:t>
            </a:r>
          </a:p>
        </p:txBody>
      </p:sp>
    </p:spTree>
    <p:extLst>
      <p:ext uri="{BB962C8B-B14F-4D97-AF65-F5344CB8AC3E}">
        <p14:creationId xmlns:p14="http://schemas.microsoft.com/office/powerpoint/2010/main" val="5078560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26322F22-F5C2-4571-8B66-AF482B6C5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1" t="9331" r="13857" b="9332"/>
          <a:stretch>
            <a:fillRect/>
          </a:stretch>
        </p:blipFill>
        <p:spPr bwMode="auto">
          <a:xfrm>
            <a:off x="152400" y="136525"/>
            <a:ext cx="17129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8DA781A-C7E4-4988-B180-B90DDB61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938" y="152400"/>
            <a:ext cx="11141075" cy="1521333"/>
          </a:xfrm>
        </p:spPr>
        <p:txBody>
          <a:bodyPr/>
          <a:lstStyle/>
          <a:p>
            <a:pPr>
              <a:lnSpc>
                <a:spcPts val="10000"/>
              </a:lnSpc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Paradox of Prayer</a:t>
            </a:r>
          </a:p>
        </p:txBody>
      </p:sp>
      <p:sp>
        <p:nvSpPr>
          <p:cNvPr id="3076" name="Content Placeholder 1">
            <a:extLst>
              <a:ext uri="{FF2B5EF4-FFF2-40B4-BE49-F238E27FC236}">
                <a16:creationId xmlns:a16="http://schemas.microsoft.com/office/drawing/2014/main" id="{C1DD6C45-36DA-4CBD-9A83-0425CFCC6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2599"/>
            <a:ext cx="11887200" cy="4968875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400" b="1" dirty="0">
                <a:solidFill>
                  <a:schemeClr val="bg1"/>
                </a:solidFill>
              </a:rPr>
              <a:t>Embrace the paradox of prayer!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b="1" dirty="0">
                <a:solidFill>
                  <a:schemeClr val="bg1"/>
                </a:solidFill>
              </a:rPr>
              <a:t>	</a:t>
            </a:r>
            <a:r>
              <a:rPr lang="en-US" sz="4000" dirty="0">
                <a:solidFill>
                  <a:schemeClr val="bg1"/>
                </a:solidFill>
              </a:rPr>
              <a:t>He is very distant &amp; very near!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chemeClr val="bg1"/>
                </a:solidFill>
              </a:rPr>
              <a:t>		   Gen 18:25		 Lk 11:13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b="1" dirty="0">
                <a:solidFill>
                  <a:schemeClr val="bg1"/>
                </a:solidFill>
              </a:rPr>
              <a:t>1) He Is Separate from Us: [Eccl 5:1-3,6-7] </a:t>
            </a:r>
            <a:r>
              <a:rPr lang="en-US" sz="3600" dirty="0">
                <a:solidFill>
                  <a:schemeClr val="bg1"/>
                </a:solidFill>
              </a:rPr>
              <a:t>cf. </a:t>
            </a:r>
            <a:r>
              <a:rPr lang="en-US" sz="3600" b="1" dirty="0">
                <a:solidFill>
                  <a:schemeClr val="bg1"/>
                </a:solidFill>
              </a:rPr>
              <a:t>Pro 10:19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chemeClr val="bg1"/>
                </a:solidFill>
              </a:rPr>
              <a:t>	In Holiness [Isa 6:1-7]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chemeClr val="bg1"/>
                </a:solidFill>
              </a:rPr>
              <a:t>	In Authority (Dan 4:3)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chemeClr val="bg1"/>
                </a:solidFill>
              </a:rPr>
              <a:t>	In Ability (</a:t>
            </a:r>
            <a:r>
              <a:rPr lang="en-US" sz="3600" b="1" dirty="0" err="1">
                <a:solidFill>
                  <a:schemeClr val="bg1"/>
                </a:solidFill>
              </a:rPr>
              <a:t>Ezk</a:t>
            </a:r>
            <a:r>
              <a:rPr lang="en-US" sz="3600" b="1" dirty="0">
                <a:solidFill>
                  <a:schemeClr val="bg1"/>
                </a:solidFill>
              </a:rPr>
              <a:t> 1 &amp; 10; Job 38-42)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600" dirty="0">
                <a:solidFill>
                  <a:schemeClr val="bg1"/>
                </a:solidFill>
              </a:rPr>
              <a:t>His Temple Deserves </a:t>
            </a:r>
            <a:r>
              <a:rPr lang="en-US" sz="3600" i="1" dirty="0">
                <a:solidFill>
                  <a:schemeClr val="bg1"/>
                </a:solidFill>
              </a:rPr>
              <a:t>Silence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Hab</a:t>
            </a:r>
            <a:r>
              <a:rPr lang="en-US" sz="3600" b="1" dirty="0">
                <a:solidFill>
                  <a:schemeClr val="bg1"/>
                </a:solidFill>
              </a:rPr>
              <a:t> 2:20</a:t>
            </a: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26322F22-F5C2-4571-8B66-AF482B6C5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1" t="9331" r="13857" b="9332"/>
          <a:stretch>
            <a:fillRect/>
          </a:stretch>
        </p:blipFill>
        <p:spPr bwMode="auto">
          <a:xfrm>
            <a:off x="152400" y="136525"/>
            <a:ext cx="17129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8DA781A-C7E4-4988-B180-B90DDB61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938" y="152400"/>
            <a:ext cx="11141075" cy="1521333"/>
          </a:xfrm>
        </p:spPr>
        <p:txBody>
          <a:bodyPr/>
          <a:lstStyle/>
          <a:p>
            <a:pPr>
              <a:lnSpc>
                <a:spcPts val="10000"/>
              </a:lnSpc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Paradox of Prayer</a:t>
            </a:r>
          </a:p>
        </p:txBody>
      </p:sp>
      <p:sp>
        <p:nvSpPr>
          <p:cNvPr id="3076" name="Content Placeholder 1">
            <a:extLst>
              <a:ext uri="{FF2B5EF4-FFF2-40B4-BE49-F238E27FC236}">
                <a16:creationId xmlns:a16="http://schemas.microsoft.com/office/drawing/2014/main" id="{C1DD6C45-36DA-4CBD-9A83-0425CFCC6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2599"/>
            <a:ext cx="11887200" cy="4968875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400" b="1" dirty="0">
                <a:solidFill>
                  <a:schemeClr val="bg1"/>
                </a:solidFill>
              </a:rPr>
              <a:t>Embrace the paradox of prayer!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200" dirty="0">
                <a:solidFill>
                  <a:schemeClr val="bg1"/>
                </a:solidFill>
              </a:rPr>
              <a:t>1) He Is Distant or Separate From Us. </a:t>
            </a:r>
            <a:r>
              <a:rPr lang="en-US" sz="4200" b="1" dirty="0">
                <a:solidFill>
                  <a:schemeClr val="bg1"/>
                </a:solidFill>
              </a:rPr>
              <a:t>[Isa 6:1-7]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200" b="1" dirty="0">
                <a:solidFill>
                  <a:schemeClr val="bg1"/>
                </a:solidFill>
              </a:rPr>
              <a:t>2) He Is Close To Us: [Lk 11:9-13; 2 Chron 20:5-9]</a:t>
            </a:r>
            <a:endParaRPr lang="en-US" sz="4200" dirty="0">
              <a:solidFill>
                <a:schemeClr val="bg1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	He is described as our friend &amp; our Father.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	The judge is capable of intimacy/friendship.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	Jesus leaned heavily on prayer to “the Father.”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Paul encouraged the same </a:t>
            </a:r>
            <a:r>
              <a:rPr lang="en-US" sz="4000" b="1" dirty="0">
                <a:solidFill>
                  <a:schemeClr val="bg1"/>
                </a:solidFill>
              </a:rPr>
              <a:t>[Gal 3:23-4:7]</a:t>
            </a:r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23A51B75-42ED-4A1B-8C4C-F2698C138B33}"/>
              </a:ext>
            </a:extLst>
          </p:cNvPr>
          <p:cNvSpPr/>
          <p:nvPr/>
        </p:nvSpPr>
        <p:spPr>
          <a:xfrm>
            <a:off x="1611630" y="1673733"/>
            <a:ext cx="8968740" cy="349226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3600" dirty="0"/>
              <a:t>“The devil… sends errors into the world in pairs – pairs of opposites. And he always encourages us to spend a lot of time thinking which is the worse… He relies on your extra dislike of the one error to draw you gradually into the opposite one." -C.S. Lewis</a:t>
            </a:r>
          </a:p>
        </p:txBody>
      </p:sp>
    </p:spTree>
    <p:extLst>
      <p:ext uri="{BB962C8B-B14F-4D97-AF65-F5344CB8AC3E}">
        <p14:creationId xmlns:p14="http://schemas.microsoft.com/office/powerpoint/2010/main" val="17695764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26322F22-F5C2-4571-8B66-AF482B6C5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1" t="9331" r="13857" b="9332"/>
          <a:stretch>
            <a:fillRect/>
          </a:stretch>
        </p:blipFill>
        <p:spPr bwMode="auto">
          <a:xfrm>
            <a:off x="152400" y="136525"/>
            <a:ext cx="17129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8DA781A-C7E4-4988-B180-B90DDB61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938" y="152400"/>
            <a:ext cx="11141075" cy="1521333"/>
          </a:xfrm>
        </p:spPr>
        <p:txBody>
          <a:bodyPr/>
          <a:lstStyle/>
          <a:p>
            <a:pPr>
              <a:lnSpc>
                <a:spcPts val="10000"/>
              </a:lnSpc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norite" panose="00000500000000000000" pitchFamily="2" charset="0"/>
              </a:rPr>
              <a:t>The Paradox of Prayer</a:t>
            </a:r>
          </a:p>
        </p:txBody>
      </p:sp>
      <p:sp>
        <p:nvSpPr>
          <p:cNvPr id="3076" name="Content Placeholder 1">
            <a:extLst>
              <a:ext uri="{FF2B5EF4-FFF2-40B4-BE49-F238E27FC236}">
                <a16:creationId xmlns:a16="http://schemas.microsoft.com/office/drawing/2014/main" id="{C1DD6C45-36DA-4CBD-9A83-0425CFCC6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2599"/>
            <a:ext cx="11887200" cy="4968875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1) He Is Distant or Separate From Us. </a:t>
            </a:r>
            <a:r>
              <a:rPr lang="en-US" sz="4000" b="1" dirty="0">
                <a:solidFill>
                  <a:schemeClr val="bg1"/>
                </a:solidFill>
              </a:rPr>
              <a:t>[Isa 6:1-7]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2) He Is Close To Us: </a:t>
            </a:r>
            <a:r>
              <a:rPr lang="en-US" sz="4000" b="1" dirty="0">
                <a:solidFill>
                  <a:schemeClr val="bg1"/>
                </a:solidFill>
              </a:rPr>
              <a:t>[Lk 11:9-13; 2 Chron 20:5-9]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b="1" dirty="0">
                <a:solidFill>
                  <a:schemeClr val="bg1"/>
                </a:solidFill>
              </a:rPr>
              <a:t>3) </a:t>
            </a:r>
            <a:r>
              <a:rPr lang="en-US" sz="4000" dirty="0">
                <a:solidFill>
                  <a:schemeClr val="bg1"/>
                </a:solidFill>
              </a:rPr>
              <a:t>What does it mean to call Him Abba? </a:t>
            </a:r>
            <a:r>
              <a:rPr lang="en-US" sz="4000" b="1" dirty="0">
                <a:solidFill>
                  <a:schemeClr val="bg1"/>
                </a:solidFill>
              </a:rPr>
              <a:t>[Gal 3:23-4:7]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b="1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6" name="Picture 5" descr="accent-map.gif">
            <a:extLst>
              <a:ext uri="{FF2B5EF4-FFF2-40B4-BE49-F238E27FC236}">
                <a16:creationId xmlns:a16="http://schemas.microsoft.com/office/drawing/2014/main" id="{5D2C6BFF-76B2-4C6E-BD9F-35476F9B2D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" y="1"/>
            <a:ext cx="11510371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1834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26322F22-F5C2-4571-8B66-AF482B6C5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1" t="9331" r="13857" b="9332"/>
          <a:stretch>
            <a:fillRect/>
          </a:stretch>
        </p:blipFill>
        <p:spPr bwMode="auto">
          <a:xfrm>
            <a:off x="152400" y="136525"/>
            <a:ext cx="17129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8DA781A-C7E4-4988-B180-B90DDB61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938" y="152400"/>
            <a:ext cx="11141075" cy="1521333"/>
          </a:xfrm>
        </p:spPr>
        <p:txBody>
          <a:bodyPr/>
          <a:lstStyle/>
          <a:p>
            <a:pPr>
              <a:lnSpc>
                <a:spcPts val="10000"/>
              </a:lnSpc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Paradox of Prayer</a:t>
            </a:r>
          </a:p>
        </p:txBody>
      </p:sp>
      <p:sp>
        <p:nvSpPr>
          <p:cNvPr id="3076" name="Content Placeholder 1">
            <a:extLst>
              <a:ext uri="{FF2B5EF4-FFF2-40B4-BE49-F238E27FC236}">
                <a16:creationId xmlns:a16="http://schemas.microsoft.com/office/drawing/2014/main" id="{C1DD6C45-36DA-4CBD-9A83-0425CFCC6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2599"/>
            <a:ext cx="11887200" cy="4968875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1) He Is Distant or Separate From Us. </a:t>
            </a:r>
            <a:r>
              <a:rPr lang="en-US" sz="4000" b="1" dirty="0">
                <a:solidFill>
                  <a:schemeClr val="bg1"/>
                </a:solidFill>
              </a:rPr>
              <a:t>[Isa 6:1-7]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2) He Is Close To Us: </a:t>
            </a:r>
            <a:r>
              <a:rPr lang="en-US" sz="4000" b="1" dirty="0">
                <a:solidFill>
                  <a:schemeClr val="bg1"/>
                </a:solidFill>
              </a:rPr>
              <a:t>[Lk 11:9-13; 2 Chron 20:5-9]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b="1" dirty="0">
                <a:solidFill>
                  <a:schemeClr val="bg1"/>
                </a:solidFill>
              </a:rPr>
              <a:t>3) </a:t>
            </a:r>
            <a:r>
              <a:rPr lang="en-US" sz="4000" dirty="0">
                <a:solidFill>
                  <a:schemeClr val="bg1"/>
                </a:solidFill>
              </a:rPr>
              <a:t>What does it mean to call Him Abba? </a:t>
            </a:r>
            <a:r>
              <a:rPr lang="en-US" sz="4000" b="1" dirty="0">
                <a:solidFill>
                  <a:schemeClr val="bg1"/>
                </a:solidFill>
              </a:rPr>
              <a:t>[Gal 3:23-4:7]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	How do you refer to your ‘Paternal Figure’?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b="1" i="1" dirty="0">
                <a:solidFill>
                  <a:schemeClr val="bg1"/>
                </a:solidFill>
              </a:rPr>
              <a:t>Don’t be a distraction in public prayer.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	He’s looking at hearts above words </a:t>
            </a:r>
            <a:r>
              <a:rPr lang="en-US" sz="4000" b="1" dirty="0">
                <a:solidFill>
                  <a:schemeClr val="bg1"/>
                </a:solidFill>
              </a:rPr>
              <a:t>[Mk10:13-16]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649616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26322F22-F5C2-4571-8B66-AF482B6C5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1" t="9331" r="13857" b="9332"/>
          <a:stretch>
            <a:fillRect/>
          </a:stretch>
        </p:blipFill>
        <p:spPr bwMode="auto">
          <a:xfrm>
            <a:off x="152400" y="136525"/>
            <a:ext cx="17129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8DA781A-C7E4-4988-B180-B90DDB61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938" y="152400"/>
            <a:ext cx="11141075" cy="1521333"/>
          </a:xfrm>
        </p:spPr>
        <p:txBody>
          <a:bodyPr/>
          <a:lstStyle/>
          <a:p>
            <a:pPr>
              <a:lnSpc>
                <a:spcPts val="10000"/>
              </a:lnSpc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Paradox of Prayer</a:t>
            </a:r>
          </a:p>
        </p:txBody>
      </p:sp>
      <p:sp>
        <p:nvSpPr>
          <p:cNvPr id="3076" name="Content Placeholder 1">
            <a:extLst>
              <a:ext uri="{FF2B5EF4-FFF2-40B4-BE49-F238E27FC236}">
                <a16:creationId xmlns:a16="http://schemas.microsoft.com/office/drawing/2014/main" id="{C1DD6C45-36DA-4CBD-9A83-0425CFCC6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2599"/>
            <a:ext cx="11887200" cy="4968875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1) He Is Distant or Separate From Us. </a:t>
            </a:r>
            <a:r>
              <a:rPr lang="en-US" sz="4000" b="1" dirty="0">
                <a:solidFill>
                  <a:schemeClr val="bg1"/>
                </a:solidFill>
              </a:rPr>
              <a:t>[Isa 6:1-7]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2) He Is Close To Us: </a:t>
            </a:r>
            <a:r>
              <a:rPr lang="en-US" sz="4000" b="1" dirty="0">
                <a:solidFill>
                  <a:schemeClr val="bg1"/>
                </a:solidFill>
              </a:rPr>
              <a:t>[Lk 11:9-13; 2 Chron 20:5-9]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b="1" dirty="0">
                <a:solidFill>
                  <a:schemeClr val="bg1"/>
                </a:solidFill>
              </a:rPr>
              <a:t>3) </a:t>
            </a:r>
            <a:r>
              <a:rPr lang="en-US" sz="4000" dirty="0">
                <a:solidFill>
                  <a:schemeClr val="bg1"/>
                </a:solidFill>
              </a:rPr>
              <a:t>Like A Child, See Him As A Father </a:t>
            </a:r>
            <a:r>
              <a:rPr lang="en-US" sz="4000" b="1" dirty="0">
                <a:solidFill>
                  <a:schemeClr val="bg1"/>
                </a:solidFill>
              </a:rPr>
              <a:t>[Gal 3:23-4:7]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b="1" dirty="0">
              <a:solidFill>
                <a:schemeClr val="bg1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b="1" dirty="0">
                <a:solidFill>
                  <a:schemeClr val="bg1"/>
                </a:solidFill>
              </a:rPr>
              <a:t>					Why kids lie? ‘Cherry Tree’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						of ‘Cried Wolf’? 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				75% expected ‘Wolf’ to work.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				But ‘Tree’ stopped +66% of kids. </a:t>
            </a:r>
          </a:p>
        </p:txBody>
      </p:sp>
      <p:pic>
        <p:nvPicPr>
          <p:cNvPr id="6" name="Picture 5" descr="nurtureshock.jpg">
            <a:extLst>
              <a:ext uri="{FF2B5EF4-FFF2-40B4-BE49-F238E27FC236}">
                <a16:creationId xmlns:a16="http://schemas.microsoft.com/office/drawing/2014/main" id="{51A0EDCE-C473-4F21-A0A2-922ACDE84F1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" y="914400"/>
            <a:ext cx="3688080" cy="5565649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ContrastingRightFacing" fov="0">
              <a:rot lat="21161602" lon="19690221" rev="647892"/>
            </a:camera>
            <a:lightRig rig="threePt" dir="t">
              <a:rot lat="0" lon="0" rev="1800000"/>
            </a:lightRig>
          </a:scene3d>
          <a:sp3d extrusionH="254000" contourW="50800">
            <a:bevelT w="279400" h="158750"/>
          </a:sp3d>
        </p:spPr>
      </p:pic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DB17040E-5809-42C9-BCA7-D7B028B0BEB1}"/>
              </a:ext>
            </a:extLst>
          </p:cNvPr>
          <p:cNvSpPr/>
          <p:nvPr/>
        </p:nvSpPr>
        <p:spPr>
          <a:xfrm>
            <a:off x="1163193" y="381000"/>
            <a:ext cx="9865614" cy="3841487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3200" dirty="0"/>
              <a:t>"I cannot tell a lie, father, you know I cannot tell a lie! I did cut it with my little hatchet.'' The anger died out of his father's face, &amp; taking the boy tenderly in his arms, he said: "My son, that you should not be afraid to tell the truth is more to me than a thousand trees! Yes - though they were blossomed with silver &amp; had leaves of the purest gold!‘’</a:t>
            </a:r>
            <a:r>
              <a:rPr lang="en-US" sz="2800" dirty="0"/>
              <a:t> 	–A George Washington legend.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89523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26322F22-F5C2-4571-8B66-AF482B6C5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1" t="9331" r="13857" b="9332"/>
          <a:stretch>
            <a:fillRect/>
          </a:stretch>
        </p:blipFill>
        <p:spPr bwMode="auto">
          <a:xfrm>
            <a:off x="152400" y="136525"/>
            <a:ext cx="17129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8DA781A-C7E4-4988-B180-B90DDB61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938" y="152400"/>
            <a:ext cx="11141075" cy="1521333"/>
          </a:xfrm>
        </p:spPr>
        <p:txBody>
          <a:bodyPr/>
          <a:lstStyle/>
          <a:p>
            <a:pPr>
              <a:lnSpc>
                <a:spcPts val="10000"/>
              </a:lnSpc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Paradox of Prayer</a:t>
            </a:r>
          </a:p>
        </p:txBody>
      </p:sp>
      <p:sp>
        <p:nvSpPr>
          <p:cNvPr id="3076" name="Content Placeholder 1">
            <a:extLst>
              <a:ext uri="{FF2B5EF4-FFF2-40B4-BE49-F238E27FC236}">
                <a16:creationId xmlns:a16="http://schemas.microsoft.com/office/drawing/2014/main" id="{C1DD6C45-36DA-4CBD-9A83-0425CFCC6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2599"/>
            <a:ext cx="11887200" cy="4968875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1) He Is Distant or Separate From Us. </a:t>
            </a:r>
            <a:r>
              <a:rPr lang="en-US" sz="4000" b="1" dirty="0">
                <a:solidFill>
                  <a:schemeClr val="bg1"/>
                </a:solidFill>
              </a:rPr>
              <a:t>[Isa 6:1-7]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2) He Is Close To Us: </a:t>
            </a:r>
            <a:r>
              <a:rPr lang="en-US" sz="4000" b="1" dirty="0">
                <a:solidFill>
                  <a:schemeClr val="bg1"/>
                </a:solidFill>
              </a:rPr>
              <a:t>[Lk 11:9-13; 2 Chron 20:5-9]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3) Like A Child, See Him As A Father </a:t>
            </a:r>
            <a:r>
              <a:rPr lang="en-US" sz="4000" b="1" dirty="0">
                <a:solidFill>
                  <a:schemeClr val="bg1"/>
                </a:solidFill>
              </a:rPr>
              <a:t>[Gal 3:23-4:7]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4) Speak To Your Father The Judge! </a:t>
            </a:r>
            <a:r>
              <a:rPr lang="en-US" sz="4000" b="1" dirty="0">
                <a:solidFill>
                  <a:schemeClr val="bg1"/>
                </a:solidFill>
              </a:rPr>
              <a:t>[2 </a:t>
            </a:r>
            <a:r>
              <a:rPr lang="en-US" sz="4000" b="1" dirty="0" err="1">
                <a:solidFill>
                  <a:schemeClr val="bg1"/>
                </a:solidFill>
              </a:rPr>
              <a:t>Chr</a:t>
            </a:r>
            <a:r>
              <a:rPr lang="en-US" sz="4000" b="1" dirty="0">
                <a:solidFill>
                  <a:schemeClr val="bg1"/>
                </a:solidFill>
              </a:rPr>
              <a:t> 20:10-13]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bg1"/>
                </a:solidFill>
              </a:rPr>
              <a:t>		He desires humility &amp; honesty!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	Just as we’ve seen in the Psalms. 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9B6CD34F-0528-4C40-8468-4028103E800B}"/>
              </a:ext>
            </a:extLst>
          </p:cNvPr>
          <p:cNvSpPr/>
          <p:nvPr/>
        </p:nvSpPr>
        <p:spPr>
          <a:xfrm>
            <a:off x="690106" y="2997417"/>
            <a:ext cx="10852175" cy="317478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n-US" sz="3200" dirty="0"/>
              <a:t>“God’s infinite greatness, which we would expect to diminish us, actually makes possible the very closeness that we desire. A God unbound by our rules of time has the ability to invest in every person on earth. </a:t>
            </a:r>
            <a:r>
              <a:rPr lang="en-US" sz="3200" b="1" dirty="0"/>
              <a:t>God has, quite literally, all the time in the world for each one of us.” </a:t>
            </a:r>
          </a:p>
          <a:p>
            <a:pPr algn="r"/>
            <a:r>
              <a:rPr lang="en-US" sz="2400" dirty="0"/>
              <a:t>–P. Yancey </a:t>
            </a:r>
            <a:r>
              <a:rPr lang="en-US" sz="2400" u="sng" dirty="0"/>
              <a:t>Prayer: Does It Make Any Difference</a:t>
            </a:r>
            <a:r>
              <a:rPr lang="en-US" sz="2400" dirty="0"/>
              <a:t> (</a:t>
            </a:r>
            <a:r>
              <a:rPr lang="en-US" sz="2400" dirty="0" err="1"/>
              <a:t>pg</a:t>
            </a:r>
            <a:r>
              <a:rPr lang="en-US" sz="2400" dirty="0"/>
              <a:t> 49)</a:t>
            </a:r>
          </a:p>
        </p:txBody>
      </p:sp>
    </p:spTree>
    <p:extLst>
      <p:ext uri="{BB962C8B-B14F-4D97-AF65-F5344CB8AC3E}">
        <p14:creationId xmlns:p14="http://schemas.microsoft.com/office/powerpoint/2010/main" val="5213930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Devoted To Prayer</Template>
  <TotalTime>292</TotalTime>
  <Words>714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Tenorite</vt:lpstr>
      <vt:lpstr>Office Theme</vt:lpstr>
      <vt:lpstr> Devoted To Prayer Acts 2:42</vt:lpstr>
      <vt:lpstr>The Paradox of Prayer</vt:lpstr>
      <vt:lpstr>The Paradox of Prayer</vt:lpstr>
      <vt:lpstr>The Paradox of Prayer</vt:lpstr>
      <vt:lpstr>The Paradox of Prayer</vt:lpstr>
      <vt:lpstr>The Paradox of Prayer</vt:lpstr>
      <vt:lpstr>The Paradox of 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Devoted To Prayer Acts 2:42</dc:title>
  <dc:creator>Coulter Wickerham</dc:creator>
  <cp:lastModifiedBy>Coulter Wickerham</cp:lastModifiedBy>
  <cp:revision>5</cp:revision>
  <dcterms:created xsi:type="dcterms:W3CDTF">2022-01-27T18:47:35Z</dcterms:created>
  <dcterms:modified xsi:type="dcterms:W3CDTF">2022-01-31T16:39:04Z</dcterms:modified>
</cp:coreProperties>
</file>