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81" r:id="rId5"/>
    <p:sldId id="282" r:id="rId6"/>
    <p:sldId id="283" r:id="rId7"/>
    <p:sldId id="284" r:id="rId8"/>
    <p:sldId id="285" r:id="rId9"/>
    <p:sldId id="286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7DB"/>
    <a:srgbClr val="F4E3D6"/>
    <a:srgbClr val="579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B98F-C5EA-4CD1-9DBA-7D63FA283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E2861-F282-445C-9BA7-C7787EC03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0026-5BE6-4AE0-967F-EAB440C7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5ABB-0814-452B-A375-6430DBDD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A393-B16F-4C63-B56B-94E3754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9F2A-5F2F-4E03-A43D-587FCB14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FA11B-1F31-4AE0-8923-3DE352D43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0642-D941-4F0E-8E4A-9682FE0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636D-79EB-4E4B-86AB-F984CE82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554A3-B5A6-4EE1-9D45-1D2E126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2D86F-96EA-4DEE-8F96-69C89A193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CA35-B4D9-4C5C-A6ED-6486594B2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94BA-A78B-4EC5-A21C-1C65E38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FECB-EC3F-4C5C-BDE9-B04831FA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D806-F516-4B8E-BE27-FBE57C4F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4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9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3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7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40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6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5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74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8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0D2F-DBD3-41D5-994F-52453150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B28A-D298-454E-A674-DDA752B4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9030-0E19-4AF8-9906-F40D15CE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E33EC-4C73-4F78-94CD-9DD5ECE3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38AD-C7D2-47E7-BEEC-479419F9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9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03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22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3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785-0A56-48E4-8C63-D41740C8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F865-CD97-49A3-B012-E9EE599B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7000-10B9-4833-B1A4-690CF64A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DD8F-6DF1-43BD-A38A-1EFC2E2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7C32-B3F9-45C6-8570-8EA4DDC0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61D4-C739-4D4D-8329-7981736E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425F-7355-47C4-A39D-DD723FED8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02483-08C1-4938-80EF-742E9E7CB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243B8-A12F-4372-8407-D8754E4C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E8356-96F1-44CA-B060-B8D30A5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0D962-B2AD-464B-95D8-69187351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DE8-8367-4A64-A500-3F4C2D40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6FBB-165D-4901-BD57-25C6DBACB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B5CEB-2AD7-472F-9E29-859A0163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8BCE4-CF7E-4EE3-B4C4-F8D57E56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F5C87-0DE9-499B-B733-32759212A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7F1F9-19DD-4A64-8FD5-00F9448C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22BD8-6F21-4919-B928-EE7D508E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21B61-78F4-41D2-A24B-00B7FA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80BC-23D9-40A4-B4D1-FD7CA8F3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C5C6E-B50B-41F1-AE5D-65061673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9613-5FA3-4051-B920-5BC7B47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7F000-77CD-49EB-9FAF-2F02794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57903-A61D-4A9D-84C0-82246D62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248BE-14D4-47CA-B42C-CC93A9CA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A30D3-70D6-40FD-93B8-64F6AD6D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A7C0-64FE-42AA-8F27-0A4E919E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EF30-8E5F-44F5-A824-0D72ECEE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D86BA-834F-4ABD-B30A-284B1C67E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61C63-98FF-4687-B46F-E8C33765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5D730-643A-4F56-A457-E74AEC03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EB263-32DD-4F7B-A094-99EB6C22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90AF-BF9A-4D70-A14C-F6066359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A31A-3205-4201-BDEC-B4E0ECFC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2E60A-EF15-41A7-BDF3-02FC0856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6C7D-DFD0-4F7F-8829-0F5B2F1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0B357-2C37-45B2-B2DA-0DDFD57D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92CC9-5CFD-407A-83F4-2864D0FC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100AF-AB1A-4AC1-98F0-5C3A4382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1ABEE-2026-4BE8-ADF1-61F850D1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4A6A-EFA7-46FF-9C3F-78F5080D8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A64A-9E54-4249-BF6F-FA6F39A978E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C853-6DC4-4688-A394-EF30E495A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5661-2083-447B-A23C-09EC70F1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E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4ECC-FE15-49C2-93E1-358ED6383169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6F62-C338-49E4-BE19-D2B48077A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8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0200"/>
            <a:ext cx="12192000" cy="137381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 Black" panose="020B0A04020102020204" pitchFamily="34" charset="0"/>
              </a:rPr>
              <a:t>How To Behave In God’s House</a:t>
            </a:r>
            <a:endParaRPr lang="en-US" sz="4400" b="1" dirty="0">
              <a:latin typeface="Arial Black" panose="020B0A040201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DFC150-662F-4732-AB38-1E78E39F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610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1 Timothy 3:15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00984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Honor Masters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Timothy’s Job: Correct False Doctrine (1 Tim 1:7-8)</a:t>
            </a:r>
          </a:p>
          <a:p>
            <a:pPr marL="0" indent="0">
              <a:buNone/>
            </a:pPr>
            <a:r>
              <a:rPr lang="en-US" sz="3400" b="1" dirty="0"/>
              <a:t>1</a:t>
            </a:r>
            <a:r>
              <a:rPr lang="en-US" sz="3400" b="1" baseline="30000" dirty="0"/>
              <a:t>st</a:t>
            </a:r>
            <a:r>
              <a:rPr lang="en-US" sz="3400" b="1" dirty="0"/>
              <a:t> Tactic: </a:t>
            </a:r>
            <a:r>
              <a:rPr lang="en-US" sz="3400" dirty="0"/>
              <a:t>Pray For </a:t>
            </a:r>
            <a:r>
              <a:rPr lang="en-US" sz="3400" b="1" dirty="0"/>
              <a:t>ALL.   2</a:t>
            </a:r>
            <a:r>
              <a:rPr lang="en-US" sz="3400" b="1" baseline="30000" dirty="0"/>
              <a:t>nd</a:t>
            </a:r>
            <a:r>
              <a:rPr lang="en-US" sz="3400" b="1" dirty="0"/>
              <a:t> Step:</a:t>
            </a:r>
            <a:r>
              <a:rPr lang="en-US" sz="3400" dirty="0"/>
              <a:t> Appoint </a:t>
            </a:r>
            <a:r>
              <a:rPr lang="en-US" sz="3400" b="1" dirty="0"/>
              <a:t>Overseers &amp; Deacons </a:t>
            </a:r>
            <a:br>
              <a:rPr lang="en-US" sz="3400" b="1" dirty="0"/>
            </a:br>
            <a:r>
              <a:rPr lang="en-US" sz="3400" b="1" dirty="0"/>
              <a:t>3</a:t>
            </a:r>
            <a:r>
              <a:rPr lang="en-US" sz="3400" b="1" baseline="30000" dirty="0"/>
              <a:t>rd</a:t>
            </a:r>
            <a:r>
              <a:rPr lang="en-US" sz="3400" dirty="0"/>
              <a:t> Timothy must pay attention to his own </a:t>
            </a:r>
            <a:r>
              <a:rPr lang="en-US" sz="3400" b="1" dirty="0"/>
              <a:t>Visible Behavior</a:t>
            </a:r>
            <a:r>
              <a:rPr lang="en-US" sz="3400" dirty="0"/>
              <a:t>.</a:t>
            </a:r>
          </a:p>
          <a:p>
            <a:pPr marL="0" indent="0">
              <a:buNone/>
            </a:pPr>
            <a:r>
              <a:rPr lang="en-US" sz="3400" dirty="0"/>
              <a:t>	4</a:t>
            </a:r>
            <a:r>
              <a:rPr lang="en-US" sz="3400" baseline="30000" dirty="0"/>
              <a:t>th</a:t>
            </a:r>
            <a:r>
              <a:rPr lang="en-US" sz="3400" dirty="0"/>
              <a:t> that included </a:t>
            </a:r>
            <a:r>
              <a:rPr lang="en-US" sz="3400" b="1" dirty="0"/>
              <a:t>Honoring…</a:t>
            </a:r>
            <a:r>
              <a:rPr lang="en-US" sz="3400" dirty="0"/>
              <a:t> Widows, Elders, &amp; Masters. </a:t>
            </a:r>
            <a:endParaRPr lang="en-US" sz="3200" dirty="0"/>
          </a:p>
          <a:p>
            <a:pPr marL="0" indent="0">
              <a:buNone/>
            </a:pPr>
            <a:r>
              <a:rPr lang="en-US" sz="4000" b="1" dirty="0"/>
              <a:t>Difficult topic. Painful sinful images come to mind.</a:t>
            </a:r>
          </a:p>
          <a:p>
            <a:pPr marL="0" indent="0">
              <a:buNone/>
            </a:pPr>
            <a:r>
              <a:rPr lang="en-US" sz="3600" dirty="0"/>
              <a:t>	AVOID chronological snobbery &amp; wrong definitions. </a:t>
            </a:r>
            <a:br>
              <a:rPr lang="en-US" sz="3600" dirty="0"/>
            </a:br>
            <a:r>
              <a:rPr lang="en-US" sz="3600" dirty="0"/>
              <a:t>	E.G. The mental image of ‘crane’ evolved over time.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656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71650"/>
            <a:ext cx="8610600" cy="508635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752600"/>
            <a:ext cx="8229600" cy="4953000"/>
          </a:xfrm>
        </p:spPr>
        <p:txBody>
          <a:bodyPr>
            <a:normAutofit/>
          </a:bodyPr>
          <a:lstStyle/>
          <a:p>
            <a:pPr marL="0" indent="0" defTabSz="457200">
              <a:buNone/>
            </a:pPr>
            <a:r>
              <a:rPr lang="en-US" b="1" spc="-50" dirty="0"/>
              <a:t>Proper Treatment of Masters &amp; Slaves: 1 </a:t>
            </a:r>
            <a:r>
              <a:rPr lang="en-US" b="1" spc="-50" dirty="0" err="1"/>
              <a:t>Ti</a:t>
            </a:r>
            <a:r>
              <a:rPr lang="en-US" b="1" spc="-50" dirty="0"/>
              <a:t> 6:1-2</a:t>
            </a:r>
          </a:p>
          <a:p>
            <a:pPr marL="0" indent="0" defTabSz="457200">
              <a:buNone/>
            </a:pPr>
            <a:r>
              <a:rPr lang="en-US" sz="2800" b="1" spc="-50" dirty="0"/>
              <a:t>	Mistakes to Avoid: 1) Chronological Snobbery</a:t>
            </a:r>
          </a:p>
          <a:p>
            <a:pPr marL="0" indent="0" defTabSz="457200">
              <a:buNone/>
            </a:pPr>
            <a:r>
              <a:rPr lang="en-US" sz="2800" b="1" spc="-50" dirty="0"/>
              <a:t>	2) Anachronisms: Placing events in wrong time frame</a:t>
            </a:r>
          </a:p>
          <a:p>
            <a:pPr marL="0" indent="0" defTabSz="457200">
              <a:buNone/>
            </a:pP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1752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7" b="14762"/>
          <a:stretch/>
        </p:blipFill>
        <p:spPr>
          <a:xfrm>
            <a:off x="21771" y="0"/>
            <a:ext cx="12157984" cy="68579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2427" y="33126"/>
            <a:ext cx="2819400" cy="138499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Roman Crane</a:t>
            </a:r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ca. 200-400AD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60 ton loads!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5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71650"/>
            <a:ext cx="8610600" cy="508635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752600"/>
            <a:ext cx="8229600" cy="4953000"/>
          </a:xfrm>
        </p:spPr>
        <p:txBody>
          <a:bodyPr>
            <a:normAutofit/>
          </a:bodyPr>
          <a:lstStyle/>
          <a:p>
            <a:pPr marL="0" indent="0" defTabSz="457200">
              <a:buNone/>
            </a:pPr>
            <a:r>
              <a:rPr lang="en-US" b="1" spc="-50" dirty="0"/>
              <a:t>Proper Treatment of Masters &amp; Slaves: 1 </a:t>
            </a:r>
            <a:r>
              <a:rPr lang="en-US" b="1" spc="-50" dirty="0" err="1"/>
              <a:t>Ti</a:t>
            </a:r>
            <a:r>
              <a:rPr lang="en-US" b="1" spc="-50" dirty="0"/>
              <a:t> 6:1-2</a:t>
            </a:r>
          </a:p>
          <a:p>
            <a:pPr marL="0" indent="0" defTabSz="457200">
              <a:buNone/>
            </a:pPr>
            <a:r>
              <a:rPr lang="en-US" sz="2800" b="1" spc="-50" dirty="0"/>
              <a:t>	Mistakes to Avoid: 1) Chronological Snobbery</a:t>
            </a:r>
          </a:p>
          <a:p>
            <a:pPr marL="0" indent="0" defTabSz="457200">
              <a:buNone/>
            </a:pPr>
            <a:r>
              <a:rPr lang="en-US" sz="2800" b="1" spc="-50" dirty="0"/>
              <a:t>	2) Anachronisms: Placing events in wrong time frame</a:t>
            </a:r>
          </a:p>
          <a:p>
            <a:pPr marL="0" indent="0" defTabSz="457200">
              <a:buNone/>
            </a:pP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1752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-10418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/>
              </a:rPr>
              <a:t>Roman Crane</a:t>
            </a:r>
            <a:br>
              <a:rPr lang="en-US" sz="36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ca. 200-400AD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60 ton loads!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0"/>
          <a:stretch/>
        </p:blipFill>
        <p:spPr>
          <a:xfrm>
            <a:off x="341168" y="-7931"/>
            <a:ext cx="8959382" cy="68738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6579437" y="2721120"/>
            <a:ext cx="6857998" cy="1415772"/>
          </a:xfrm>
          <a:prstGeom prst="rect">
            <a:avLst/>
          </a:prstGeom>
          <a:solidFill>
            <a:srgbClr val="F9E7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1500s Roman Crane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</a:rPr>
              <a:t>360 ton lift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190500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17A884-247E-46AA-B163-6490FA8A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27" y="0"/>
            <a:ext cx="5171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Honor Masters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Timothy’s Job: Correct False Doctrine (1 Tim 1:7-8)</a:t>
            </a:r>
          </a:p>
          <a:p>
            <a:pPr marL="0" indent="0">
              <a:buNone/>
            </a:pPr>
            <a:r>
              <a:rPr lang="en-US" sz="3400" b="1" dirty="0"/>
              <a:t>1</a:t>
            </a:r>
            <a:r>
              <a:rPr lang="en-US" sz="3400" b="1" baseline="30000" dirty="0"/>
              <a:t>st</a:t>
            </a:r>
            <a:r>
              <a:rPr lang="en-US" sz="3400" b="1" dirty="0"/>
              <a:t> Tactic: </a:t>
            </a:r>
            <a:r>
              <a:rPr lang="en-US" sz="3400" dirty="0"/>
              <a:t>Pray For </a:t>
            </a:r>
            <a:r>
              <a:rPr lang="en-US" sz="3400" b="1" dirty="0"/>
              <a:t>ALL.   2</a:t>
            </a:r>
            <a:r>
              <a:rPr lang="en-US" sz="3400" b="1" baseline="30000" dirty="0"/>
              <a:t>nd</a:t>
            </a:r>
            <a:r>
              <a:rPr lang="en-US" sz="3400" b="1" dirty="0"/>
              <a:t> Step:</a:t>
            </a:r>
            <a:r>
              <a:rPr lang="en-US" sz="3400" dirty="0"/>
              <a:t> Appoint </a:t>
            </a:r>
            <a:r>
              <a:rPr lang="en-US" sz="3400" b="1" dirty="0"/>
              <a:t>Overseers &amp; Deacons </a:t>
            </a:r>
            <a:br>
              <a:rPr lang="en-US" sz="3400" b="1" dirty="0"/>
            </a:br>
            <a:r>
              <a:rPr lang="en-US" sz="3400" b="1" dirty="0"/>
              <a:t>3</a:t>
            </a:r>
            <a:r>
              <a:rPr lang="en-US" sz="3400" b="1" baseline="30000" dirty="0"/>
              <a:t>rd</a:t>
            </a:r>
            <a:r>
              <a:rPr lang="en-US" sz="3400" dirty="0"/>
              <a:t> Timothy must pay attention to his own </a:t>
            </a:r>
            <a:r>
              <a:rPr lang="en-US" sz="3400" b="1" dirty="0"/>
              <a:t>Visible Behavior</a:t>
            </a:r>
            <a:r>
              <a:rPr lang="en-US" sz="3400" dirty="0"/>
              <a:t>.</a:t>
            </a:r>
          </a:p>
          <a:p>
            <a:pPr marL="0" indent="0">
              <a:buNone/>
            </a:pPr>
            <a:r>
              <a:rPr lang="en-US" sz="3400" dirty="0"/>
              <a:t>	4</a:t>
            </a:r>
            <a:r>
              <a:rPr lang="en-US" sz="3400" baseline="30000" dirty="0"/>
              <a:t>th</a:t>
            </a:r>
            <a:r>
              <a:rPr lang="en-US" sz="3400" dirty="0"/>
              <a:t> that included </a:t>
            </a:r>
            <a:r>
              <a:rPr lang="en-US" sz="3400" b="1" dirty="0"/>
              <a:t>Honoring…</a:t>
            </a:r>
            <a:r>
              <a:rPr lang="en-US" sz="3400" dirty="0"/>
              <a:t> Widows, Elders, &amp; Masters. </a:t>
            </a:r>
            <a:endParaRPr lang="en-US" sz="3200" dirty="0"/>
          </a:p>
          <a:p>
            <a:pPr marL="0" indent="0">
              <a:buNone/>
            </a:pPr>
            <a:r>
              <a:rPr lang="en-US" sz="4000" b="1" dirty="0"/>
              <a:t>Difficult topic. Painful sinful images come to mind.</a:t>
            </a:r>
          </a:p>
          <a:p>
            <a:pPr marL="0" indent="0">
              <a:buNone/>
            </a:pPr>
            <a:r>
              <a:rPr lang="en-US" sz="3200" dirty="0"/>
              <a:t>	1</a:t>
            </a:r>
            <a:r>
              <a:rPr lang="en-US" sz="3200" baseline="30000" dirty="0"/>
              <a:t>st</a:t>
            </a:r>
            <a:r>
              <a:rPr lang="en-US" sz="3200" dirty="0"/>
              <a:t> century slavery WAS NOT LIKE recent racial slavery. 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sz="3200" b="1" dirty="0"/>
              <a:t>Greco-Roman slavery</a:t>
            </a:r>
            <a:r>
              <a:rPr lang="en-US" sz="3200" dirty="0"/>
              <a:t> is the NT historical context: </a:t>
            </a:r>
            <a:br>
              <a:rPr lang="en-US" sz="3200" dirty="0"/>
            </a:br>
            <a:r>
              <a:rPr lang="en-US" sz="3200" dirty="0"/>
              <a:t>		not racial, it did allow education, often voluntary, etc. </a:t>
            </a:r>
            <a:br>
              <a:rPr lang="en-US" sz="3200" dirty="0"/>
            </a:br>
            <a:r>
              <a:rPr lang="en-US" sz="3200" dirty="0"/>
              <a:t>	Most incredibly, some slaves owned their own slaves! </a:t>
            </a:r>
            <a:br>
              <a:rPr lang="en-US" sz="3200" dirty="0"/>
            </a:br>
            <a:r>
              <a:rPr lang="en-US" sz="3200" dirty="0"/>
              <a:t>	   One slave rose to be Roman Governor, Felix of </a:t>
            </a:r>
            <a:r>
              <a:rPr lang="en-US" sz="3200" b="1" dirty="0"/>
              <a:t>Acts 23-25</a:t>
            </a:r>
            <a:r>
              <a:rPr lang="en-US" sz="3200" dirty="0"/>
              <a:t>. </a:t>
            </a:r>
            <a:endParaRPr lang="en-US" sz="4000" dirty="0"/>
          </a:p>
        </p:txBody>
      </p:sp>
      <p:sp>
        <p:nvSpPr>
          <p:cNvPr id="4" name="Vertical Scroll 11">
            <a:extLst>
              <a:ext uri="{FF2B5EF4-FFF2-40B4-BE49-F238E27FC236}">
                <a16:creationId xmlns:a16="http://schemas.microsoft.com/office/drawing/2014/main" id="{67C88250-DD44-40A1-8FC2-CD21CC00D638}"/>
              </a:ext>
            </a:extLst>
          </p:cNvPr>
          <p:cNvSpPr/>
          <p:nvPr/>
        </p:nvSpPr>
        <p:spPr>
          <a:xfrm>
            <a:off x="1578264" y="823464"/>
            <a:ext cx="9220200" cy="4526280"/>
          </a:xfrm>
          <a:prstGeom prst="verticalScroll">
            <a:avLst/>
          </a:prstGeom>
          <a:solidFill>
            <a:srgbClr val="EDD777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“For the famous Jewish philosopher Philo, a person’s achieving </a:t>
            </a:r>
            <a:r>
              <a:rPr lang="en-US" sz="3600" i="1" dirty="0">
                <a:solidFill>
                  <a:schemeClr val="tx1"/>
                </a:solidFill>
              </a:rPr>
              <a:t>inner</a:t>
            </a:r>
            <a:r>
              <a:rPr lang="en-US" sz="3600" dirty="0">
                <a:solidFill>
                  <a:schemeClr val="tx1"/>
                </a:solidFill>
              </a:rPr>
              <a:t> freedom from domination by social conventions, life circumstances &amp; one’s passions was far more important than any change in one’s social-legal status.”     </a:t>
            </a:r>
            <a:r>
              <a:rPr lang="en-US" sz="2800" dirty="0">
                <a:solidFill>
                  <a:schemeClr val="tx1"/>
                </a:solidFill>
              </a:rPr>
              <a:t>–</a:t>
            </a:r>
            <a:r>
              <a:rPr lang="en-US" sz="2800" dirty="0" err="1">
                <a:solidFill>
                  <a:schemeClr val="tx1"/>
                </a:solidFill>
              </a:rPr>
              <a:t>Bartchy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pg</a:t>
            </a:r>
            <a:r>
              <a:rPr lang="en-US" sz="2800" dirty="0">
                <a:solidFill>
                  <a:schemeClr val="tx1"/>
                </a:solidFill>
              </a:rPr>
              <a:t> 1099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BA8BE-20BE-461D-8BC8-92835B70E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0" y="927768"/>
            <a:ext cx="11064240" cy="4169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9C0E0-3639-4E81-AFA5-A33DCB47D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86" y="1722584"/>
            <a:ext cx="8319614" cy="3955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42CD6C-9E1B-4257-8DF7-B2F39A917E2E}"/>
              </a:ext>
            </a:extLst>
          </p:cNvPr>
          <p:cNvSpPr txBox="1"/>
          <p:nvPr/>
        </p:nvSpPr>
        <p:spPr>
          <a:xfrm>
            <a:off x="1990485" y="947039"/>
            <a:ext cx="8319614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We are NOT slaves to fate.</a:t>
            </a:r>
          </a:p>
        </p:txBody>
      </p:sp>
    </p:spTree>
    <p:extLst>
      <p:ext uri="{BB962C8B-B14F-4D97-AF65-F5344CB8AC3E}">
        <p14:creationId xmlns:p14="http://schemas.microsoft.com/office/powerpoint/2010/main" val="16426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Honor Masters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445133"/>
            <a:ext cx="11567160" cy="4947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NT Overview on Slavery: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passages on slavery in the NT letters.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(1Co7:20-24; Gal3:28; Eph6:5-9; Col3:22-25; Tit2:9-10; </a:t>
            </a:r>
            <a:r>
              <a:rPr lang="en-US" sz="3200" b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Phlm</a:t>
            </a:r>
            <a:r>
              <a:rPr lang="en-US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1Pt2:18-25)</a:t>
            </a:r>
            <a:endParaRPr lang="en-US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Masters are commanded to treat slaves well.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BOTH must focus on God </a:t>
            </a: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[Col 3:22-4:1]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Kidnapping, forced slavery, is wrong </a:t>
            </a: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Tim 1:10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[Philemon 18]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indicates debts should be repaid.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Keep these highlights in mind as we proceed….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Honor Masters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74618"/>
            <a:ext cx="11567160" cy="5440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The Immediate Context: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Addressing authority structures &amp; financial support. 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should 1</a:t>
            </a:r>
            <a:r>
              <a:rPr lang="en-US" sz="3600" b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century Christians address slavery? </a:t>
            </a:r>
            <a:b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Should church funds be used to free slaves? 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 Christian writings debated these issue!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“Let not slaves be puffed up, but let them serve the more faithfully to the glory of God, that they may </a:t>
            </a:r>
            <a:r>
              <a:rPr lang="en-US" sz="3600" b="1" dirty="0">
                <a:solidFill>
                  <a:schemeClr val="tx1"/>
                </a:solidFill>
                <a:latin typeface="Arial Narrow" panose="020B0606020202030204" pitchFamily="34" charset="0"/>
              </a:rPr>
              <a:t>obtain a better freedom</a:t>
            </a:r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 from God. Let them not desire to be set free </a:t>
            </a:r>
            <a:r>
              <a:rPr lang="en-US" sz="3600" u="sng" dirty="0">
                <a:solidFill>
                  <a:schemeClr val="tx1"/>
                </a:solidFill>
                <a:latin typeface="Arial Narrow" panose="020B0606020202030204" pitchFamily="34" charset="0"/>
              </a:rPr>
              <a:t>at the public cost</a:t>
            </a:r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, lest they be found slaves of lust.”</a:t>
            </a:r>
            <a:r>
              <a:rPr lang="en-US" sz="2800" dirty="0">
                <a:solidFill>
                  <a:schemeClr val="tx1"/>
                </a:solidFill>
                <a:latin typeface="Arial Narrow" panose="020B0606020202030204" pitchFamily="34" charset="0"/>
              </a:rPr>
              <a:t> 				</a:t>
            </a:r>
            <a:r>
              <a:rPr lang="en-US" sz="2800" i="1" dirty="0">
                <a:solidFill>
                  <a:schemeClr val="tx1"/>
                </a:solidFill>
                <a:latin typeface="Arial Narrow" panose="020B0606020202030204" pitchFamily="34" charset="0"/>
              </a:rPr>
              <a:t>–Ignatius, To Polycarp 4.3</a:t>
            </a:r>
            <a:endParaRPr lang="en-US" sz="3200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Honor Masters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74619"/>
            <a:ext cx="11567160" cy="5117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The Immediate Context: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Addressing authority structures &amp; financial support. </a:t>
            </a:r>
            <a:b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 Questions: 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If we were enslaved wrongly, how would we handle it? </a:t>
            </a:r>
            <a:b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would be our expectations of God &amp; others? </a:t>
            </a:r>
            <a:b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These are NOT hypotheticals in other modern societies!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the case of two believers, submit to authority. </a:t>
            </a:r>
            <a:b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Being ‘equal in Christ’ doesn’t remove all hierarchies. </a:t>
            </a:r>
            <a:b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Are we teaching our kids to humbly submit to bosses? </a:t>
            </a:r>
          </a:p>
        </p:txBody>
      </p:sp>
    </p:spTree>
    <p:extLst>
      <p:ext uri="{BB962C8B-B14F-4D97-AF65-F5344CB8AC3E}">
        <p14:creationId xmlns:p14="http://schemas.microsoft.com/office/powerpoint/2010/main" val="276049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Honor Masters 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Timothy 6:1-2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74619"/>
            <a:ext cx="11567160" cy="54586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b="1" dirty="0"/>
              <a:t>Finally, hear the biblical phrasing: [Lk 19:11-27, 22:24-27] </a:t>
            </a:r>
          </a:p>
          <a:p>
            <a:pPr marL="0" lvl="0" indent="0" defTabSz="457200">
              <a:buNone/>
            </a:pPr>
            <a:r>
              <a:rPr lang="en-US" sz="3900" b="1" i="1" dirty="0">
                <a:solidFill>
                  <a:prstClr val="black"/>
                </a:solidFill>
              </a:rPr>
              <a:t>Well done good &amp; faithful … 							NASB</a:t>
            </a:r>
          </a:p>
          <a:p>
            <a:pPr marL="0" lvl="0" indent="0" algn="ctr" defTabSz="457200">
              <a:buNone/>
            </a:pPr>
            <a:r>
              <a:rPr lang="en-US" sz="3900" b="1" strike="sngStrike" spc="-50" dirty="0">
                <a:solidFill>
                  <a:prstClr val="black"/>
                </a:solidFill>
              </a:rPr>
              <a:t>Pastor</a:t>
            </a:r>
          </a:p>
          <a:p>
            <a:pPr marL="0" lvl="0" indent="0" algn="ctr" defTabSz="457200">
              <a:buNone/>
            </a:pPr>
            <a:r>
              <a:rPr lang="en-US" sz="3900" b="1" strike="sngStrike" spc="-50" dirty="0">
                <a:solidFill>
                  <a:prstClr val="black"/>
                </a:solidFill>
              </a:rPr>
              <a:t>Teacher</a:t>
            </a:r>
          </a:p>
          <a:p>
            <a:pPr marL="0" lvl="0" indent="0" algn="ctr" defTabSz="457200">
              <a:buNone/>
            </a:pPr>
            <a:r>
              <a:rPr lang="en-US" sz="3900" b="1" strike="sngStrike" spc="-50" dirty="0">
                <a:solidFill>
                  <a:prstClr val="black"/>
                </a:solidFill>
              </a:rPr>
              <a:t>Deacon</a:t>
            </a:r>
          </a:p>
          <a:p>
            <a:pPr marL="0" lvl="0" indent="0" algn="ctr" defTabSz="457200">
              <a:buNone/>
            </a:pPr>
            <a:r>
              <a:rPr lang="en-US" sz="3900" b="1" strike="sngStrike" spc="-50" dirty="0">
                <a:solidFill>
                  <a:prstClr val="black"/>
                </a:solidFill>
              </a:rPr>
              <a:t>Missionary</a:t>
            </a:r>
          </a:p>
          <a:p>
            <a:pPr marL="0" lvl="0" indent="0" algn="ctr" defTabSz="457200">
              <a:buNone/>
            </a:pPr>
            <a:r>
              <a:rPr lang="en-US" sz="3900" b="1" strike="sngStrike" spc="-50" dirty="0">
                <a:solidFill>
                  <a:prstClr val="black"/>
                </a:solidFill>
              </a:rPr>
              <a:t>Song Leader</a:t>
            </a:r>
          </a:p>
          <a:p>
            <a:pPr marL="0" lvl="0" indent="0" algn="ctr" defTabSz="457200">
              <a:buNone/>
            </a:pPr>
            <a:r>
              <a:rPr lang="en-US" sz="3900" b="1" strike="sngStrike" spc="-50" dirty="0">
                <a:solidFill>
                  <a:prstClr val="black"/>
                </a:solidFill>
              </a:rPr>
              <a:t>Preacher</a:t>
            </a:r>
            <a:endParaRPr lang="en-US" sz="3900" b="1" spc="-50" dirty="0">
              <a:solidFill>
                <a:prstClr val="black"/>
              </a:solidFill>
            </a:endParaRPr>
          </a:p>
          <a:p>
            <a:pPr marL="0" lvl="0" indent="0" algn="ctr" defTabSz="457200">
              <a:buNone/>
            </a:pPr>
            <a:r>
              <a:rPr lang="en-US" sz="5200" b="1" spc="-50" dirty="0">
                <a:solidFill>
                  <a:prstClr val="black"/>
                </a:solidFill>
              </a:rPr>
              <a:t>SLAVE</a:t>
            </a:r>
            <a:br>
              <a:rPr lang="en-US" sz="3900" b="1" spc="-50" dirty="0">
                <a:solidFill>
                  <a:prstClr val="black"/>
                </a:solidFill>
              </a:rPr>
            </a:br>
            <a:r>
              <a:rPr lang="en-US" sz="3900" b="1" spc="-50" dirty="0">
                <a:solidFill>
                  <a:prstClr val="black"/>
                </a:solidFill>
              </a:rPr>
              <a:t>-Mt 25:21 &amp; Lk 19:17</a:t>
            </a:r>
            <a:endParaRPr lang="en-US" sz="3500" spc="-50" dirty="0"/>
          </a:p>
        </p:txBody>
      </p:sp>
    </p:spTree>
    <p:extLst>
      <p:ext uri="{BB962C8B-B14F-4D97-AF65-F5344CB8AC3E}">
        <p14:creationId xmlns:p14="http://schemas.microsoft.com/office/powerpoint/2010/main" val="16036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 Timothy 5 Honor Wido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 Tim 5 Honor Presbyters</Template>
  <TotalTime>143</TotalTime>
  <Words>707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1 Timothy 5 Honor Widows</vt:lpstr>
      <vt:lpstr>How To Behave In God’s House</vt:lpstr>
      <vt:lpstr>Honor Masters  1 Timothy 6:1-2</vt:lpstr>
      <vt:lpstr>PowerPoint Presentation</vt:lpstr>
      <vt:lpstr>PowerPoint Presentation</vt:lpstr>
      <vt:lpstr>Honor Masters  1 Timothy 6:1-2</vt:lpstr>
      <vt:lpstr>Honor Masters  1 Timothy 6:1-2</vt:lpstr>
      <vt:lpstr>Honor Masters  1 Timothy 6:1-2</vt:lpstr>
      <vt:lpstr>Honor Masters  1 Timothy 6:1-2</vt:lpstr>
      <vt:lpstr>Honor Masters  1 Timothy 6:1-2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Behave In God’s House</dc:title>
  <dc:creator>Coulter Wickerham</dc:creator>
  <cp:lastModifiedBy>Coulter Wickerham</cp:lastModifiedBy>
  <cp:revision>7</cp:revision>
  <dcterms:created xsi:type="dcterms:W3CDTF">2022-03-09T16:42:15Z</dcterms:created>
  <dcterms:modified xsi:type="dcterms:W3CDTF">2022-03-15T23:19:49Z</dcterms:modified>
</cp:coreProperties>
</file>