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2"/>
  </p:notesMasterIdLst>
  <p:sldIdLst>
    <p:sldId id="256" r:id="rId2"/>
    <p:sldId id="274" r:id="rId3"/>
    <p:sldId id="257" r:id="rId4"/>
    <p:sldId id="259" r:id="rId5"/>
    <p:sldId id="260" r:id="rId6"/>
    <p:sldId id="261" r:id="rId7"/>
    <p:sldId id="263" r:id="rId8"/>
    <p:sldId id="265" r:id="rId9"/>
    <p:sldId id="267" r:id="rId10"/>
    <p:sldId id="269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FD72"/>
    <a:srgbClr val="66FF66"/>
    <a:srgbClr val="FFFF89"/>
    <a:srgbClr val="FFDE53"/>
    <a:srgbClr val="F68B32"/>
    <a:srgbClr val="339933"/>
    <a:srgbClr val="006600"/>
    <a:srgbClr val="8B8B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64" autoAdjust="0"/>
    <p:restoredTop sz="94660"/>
  </p:normalViewPr>
  <p:slideViewPr>
    <p:cSldViewPr showGuides="1">
      <p:cViewPr varScale="1">
        <p:scale>
          <a:sx n="86" d="100"/>
          <a:sy n="86" d="100"/>
        </p:scale>
        <p:origin x="274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630930-0471-492F-80AB-703ACDED397A}" type="datetimeFigureOut">
              <a:rPr lang="en-US"/>
              <a:pPr>
                <a:defRPr/>
              </a:pPr>
              <a:t>10/30/2021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969041-F432-4C87-A3E3-016D2E0C94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649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951567" y="3549650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278033" y="3549650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053667" y="3525839"/>
            <a:ext cx="61384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CFF51-F988-4DCE-A93B-6DF2AB1323FB}" type="datetimeFigureOut">
              <a:rPr lang="en-US"/>
              <a:pPr>
                <a:defRPr/>
              </a:pPr>
              <a:t>10/30/2021</a:t>
            </a:fld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3397B7-FAE2-41A9-82C8-0A7335B7BC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04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2A942-0D52-49B4-B96F-4B164B23128B}" type="datetimeFigureOut">
              <a:rPr lang="en-US"/>
              <a:pPr>
                <a:defRPr/>
              </a:pPr>
              <a:t>10/30/2021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F2ACD-2428-4B4E-AD61-6BB550A9DE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48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160A0-5FE1-48FB-BA8C-C2D1D570A96F}" type="datetimeFigureOut">
              <a:rPr lang="en-US"/>
              <a:pPr>
                <a:defRPr/>
              </a:pPr>
              <a:t>10/30/2021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316F0-1582-438B-BCFA-20F4F7C932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56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5AC9F-F45E-41B6-B5CE-56292F071BA0}" type="datetimeFigureOut">
              <a:rPr lang="en-US"/>
              <a:pPr>
                <a:defRPr/>
              </a:pPr>
              <a:t>10/30/2021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7C2F-AC6C-4C41-B6D4-AB167ECAE0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9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14400" y="4916488"/>
            <a:ext cx="105664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7EC5B-D580-4CB0-AC34-DDC604938707}" type="datetimeFigureOut">
              <a:rPr lang="en-US"/>
              <a:pPr>
                <a:defRPr/>
              </a:pPr>
              <a:t>10/30/2021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AE4348-DF5F-4530-9191-0225D1B844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400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461F8-8392-419D-95BA-6AC216218135}" type="datetimeFigureOut">
              <a:rPr lang="en-US"/>
              <a:pPr>
                <a:defRPr/>
              </a:pPr>
              <a:t>10/30/2021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FF9AB-8381-4BC7-86E2-CD82D6BBD7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897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1418" y="2179639"/>
            <a:ext cx="4997449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39418" y="2179639"/>
            <a:ext cx="499956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982AD4-E662-4DE2-9A96-107AB24ACE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85DE5-62D6-48FA-9038-7F9066FE6607}" type="datetimeFigureOut">
              <a:rPr lang="en-US"/>
              <a:pPr>
                <a:defRPr/>
              </a:pPr>
              <a:t>10/30/2021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64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85C91-9293-4E2B-99E4-97EB35A9A4E7}" type="datetimeFigureOut">
              <a:rPr lang="en-US"/>
              <a:pPr>
                <a:defRPr/>
              </a:pPr>
              <a:t>10/30/2021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C8234-E02D-41F5-A630-4FCEC34B72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90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099E8-A0CE-4179-AF1B-9BB8343B2CF8}" type="datetimeFigureOut">
              <a:rPr lang="en-US"/>
              <a:pPr>
                <a:defRPr/>
              </a:pPr>
              <a:t>10/30/2021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40C5B-8737-43DB-B17E-63CB485E6E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752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C466D-7A37-49A9-84C7-82D770A151D6}" type="datetimeFigureOut">
              <a:rPr lang="en-US"/>
              <a:pPr>
                <a:defRPr/>
              </a:pPr>
              <a:t>10/30/2021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3B468-42C7-413E-9C35-1FDE2D876F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330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C47FE-3A2A-4E33-935F-3AA39EE8A98B}" type="datetimeFigureOut">
              <a:rPr lang="en-US"/>
              <a:pPr>
                <a:defRPr/>
              </a:pPr>
              <a:t>10/30/2021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BAD3E-59F0-473D-8712-5E03212AA4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99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609600" y="1447800"/>
            <a:ext cx="109728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7721600" y="6203951"/>
            <a:ext cx="34544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CA01D1-866F-4DF3-894E-80F00842B221}" type="datetimeFigureOut">
              <a:rPr lang="en-US"/>
              <a:pPr>
                <a:defRPr/>
              </a:pPr>
              <a:t>10/30/2021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44800" y="6203951"/>
            <a:ext cx="47752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214100" y="6181725"/>
            <a:ext cx="8128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600" smtClean="0">
                <a:solidFill>
                  <a:schemeClr val="tx2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998CD53E-0C14-430E-A3C0-426342EC6B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47" r:id="rId2"/>
    <p:sldLayoutId id="2147483856" r:id="rId3"/>
    <p:sldLayoutId id="2147483848" r:id="rId4"/>
    <p:sldLayoutId id="2147483857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300"/>
        </a:spcBef>
        <a:spcAft>
          <a:spcPct val="0"/>
        </a:spcAft>
        <a:buClr>
          <a:srgbClr val="008ABF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1" fontAlgn="base" hangingPunct="1">
        <a:spcBef>
          <a:spcPts val="300"/>
        </a:spcBef>
        <a:spcAft>
          <a:spcPct val="0"/>
        </a:spcAft>
        <a:buClr>
          <a:srgbClr val="00729F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1" fontAlgn="base" hangingPunct="1">
        <a:spcBef>
          <a:spcPts val="300"/>
        </a:spcBef>
        <a:spcAft>
          <a:spcPct val="0"/>
        </a:spcAft>
        <a:buClr>
          <a:srgbClr val="008ABF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1" fontAlgn="base" hangingPunct="1">
        <a:spcBef>
          <a:spcPts val="338"/>
        </a:spcBef>
        <a:spcAft>
          <a:spcPct val="0"/>
        </a:spcAft>
        <a:buClr>
          <a:srgbClr val="008ABF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3">
            <a:extLst>
              <a:ext uri="{FF2B5EF4-FFF2-40B4-BE49-F238E27FC236}">
                <a16:creationId xmlns:a16="http://schemas.microsoft.com/office/drawing/2014/main" id="{FFACD4B8-9498-4BA0-9F1C-069593F95A6B}"/>
              </a:ext>
            </a:extLst>
          </p:cNvPr>
          <p:cNvSpPr txBox="1">
            <a:spLocks/>
          </p:cNvSpPr>
          <p:nvPr/>
        </p:nvSpPr>
        <p:spPr>
          <a:xfrm>
            <a:off x="4038600" y="3048000"/>
            <a:ext cx="3839171" cy="100760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anose="02030602050306030303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anose="02030602050306030303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anose="02030602050306030303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anose="02030602050306030303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anose="02030602050306030303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anose="02030602050306030303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anose="02030602050306030303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en-US" sz="4400" b="1" dirty="0"/>
              <a:t>Luke 24:44-45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A63F3B-6BDE-4903-9A29-903780A5E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/>
              <a:t>God’s Incredible Story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666781-A5EF-4BBE-B59F-7E2866D1F7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3" r="13333" b="1112"/>
          <a:stretch/>
        </p:blipFill>
        <p:spPr>
          <a:xfrm>
            <a:off x="4623772" y="1156292"/>
            <a:ext cx="2996229" cy="227270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3CE284-DD7F-442A-8C30-36C383C0ED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0" t="1111" r="13333" b="1111"/>
          <a:stretch/>
        </p:blipFill>
        <p:spPr>
          <a:xfrm>
            <a:off x="7873664" y="2362200"/>
            <a:ext cx="3480136" cy="258077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95AEC7-A799-4CB0-8250-F1A53700FE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00" t="2593" r="14166" b="1112"/>
          <a:stretch/>
        </p:blipFill>
        <p:spPr>
          <a:xfrm>
            <a:off x="4557779" y="4090189"/>
            <a:ext cx="3128212" cy="231061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6B8649-E2C2-412B-BDA0-ED6DF79125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333" r="13333" b="1112"/>
          <a:stretch/>
        </p:blipFill>
        <p:spPr>
          <a:xfrm>
            <a:off x="762000" y="2362200"/>
            <a:ext cx="3441033" cy="261010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76185833-D1B0-4455-B1C9-C8DE6AABAADB}"/>
              </a:ext>
            </a:extLst>
          </p:cNvPr>
          <p:cNvSpPr txBox="1">
            <a:spLocks/>
          </p:cNvSpPr>
          <p:nvPr/>
        </p:nvSpPr>
        <p:spPr>
          <a:xfrm>
            <a:off x="1143000" y="1447800"/>
            <a:ext cx="2884425" cy="100760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anose="02030602050306030303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anose="02030602050306030303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anose="02030602050306030303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anose="02030602050306030303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anose="02030602050306030303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anose="02030602050306030303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anose="02030602050306030303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en-US" sz="5400" b="1" dirty="0"/>
              <a:t>Metals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AAB307B3-E8D5-444A-84F5-E8339C19454C}"/>
              </a:ext>
            </a:extLst>
          </p:cNvPr>
          <p:cNvSpPr txBox="1">
            <a:spLocks/>
          </p:cNvSpPr>
          <p:nvPr/>
        </p:nvSpPr>
        <p:spPr>
          <a:xfrm>
            <a:off x="1295400" y="5560996"/>
            <a:ext cx="3490156" cy="91600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anose="02030602050306030303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anose="02030602050306030303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anose="02030602050306030303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anose="02030602050306030303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anose="02030602050306030303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anose="02030602050306030303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anose="02030602050306030303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en-US" sz="5400" b="1" dirty="0"/>
              <a:t>Gardens</a:t>
            </a: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F37581C-C208-44E4-825C-2AAFDE24A9E4}"/>
              </a:ext>
            </a:extLst>
          </p:cNvPr>
          <p:cNvSpPr txBox="1">
            <a:spLocks/>
          </p:cNvSpPr>
          <p:nvPr/>
        </p:nvSpPr>
        <p:spPr>
          <a:xfrm>
            <a:off x="8001000" y="5012196"/>
            <a:ext cx="3128212" cy="100760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anose="02030602050306030303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anose="02030602050306030303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anose="02030602050306030303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anose="02030602050306030303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anose="02030602050306030303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anose="02030602050306030303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anose="02030602050306030303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en-US" sz="5400" b="1" dirty="0"/>
              <a:t>Clothing</a:t>
            </a: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B62FFF9A-4E49-47C9-BA98-89AE05E4D1C5}"/>
              </a:ext>
            </a:extLst>
          </p:cNvPr>
          <p:cNvSpPr txBox="1">
            <a:spLocks/>
          </p:cNvSpPr>
          <p:nvPr/>
        </p:nvSpPr>
        <p:spPr>
          <a:xfrm>
            <a:off x="7467600" y="990600"/>
            <a:ext cx="2383823" cy="100760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anose="02030602050306030303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anose="02030602050306030303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anose="02030602050306030303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anose="02030602050306030303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anose="02030602050306030303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anose="02030602050306030303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anose="02030602050306030303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en-US" sz="5400" b="1" dirty="0"/>
              <a:t>Cities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ubtitle 2"/>
          <p:cNvSpPr>
            <a:spLocks noGrp="1"/>
          </p:cNvSpPr>
          <p:nvPr>
            <p:ph idx="1"/>
          </p:nvPr>
        </p:nvSpPr>
        <p:spPr>
          <a:xfrm>
            <a:off x="609600" y="1371600"/>
            <a:ext cx="10668000" cy="50292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4000" b="1" dirty="0"/>
              <a:t>How Do The Stones Cry Out? </a:t>
            </a:r>
            <a:r>
              <a:rPr lang="en-US" altLang="en-US" sz="4000" b="1" dirty="0" err="1"/>
              <a:t>Hab</a:t>
            </a:r>
            <a:r>
              <a:rPr lang="en-US" altLang="en-US" sz="4000" b="1" dirty="0"/>
              <a:t> 2:9-11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3200" dirty="0">
                <a:solidFill>
                  <a:schemeClr val="tx1">
                    <a:lumMod val="75000"/>
                  </a:schemeClr>
                </a:solidFill>
              </a:rPr>
              <a:t>	A united church </a:t>
            </a:r>
            <a:r>
              <a:rPr lang="en-US" altLang="en-US" sz="3200" i="1" dirty="0">
                <a:solidFill>
                  <a:schemeClr val="tx1">
                    <a:lumMod val="75000"/>
                  </a:schemeClr>
                </a:solidFill>
              </a:rPr>
              <a:t>cries out</a:t>
            </a:r>
            <a:r>
              <a:rPr lang="en-US" altLang="en-US" sz="3200" dirty="0">
                <a:solidFill>
                  <a:schemeClr val="tx1">
                    <a:lumMod val="75000"/>
                  </a:schemeClr>
                </a:solidFill>
              </a:rPr>
              <a:t> God’s glory! Jn 17</a:t>
            </a:r>
            <a:br>
              <a:rPr lang="en-US" altLang="en-US" sz="3200" b="1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altLang="en-US" sz="3200" dirty="0"/>
              <a:t>Unity is found in The Cornerstone. </a:t>
            </a:r>
            <a:r>
              <a:rPr lang="en-US" altLang="en-US" sz="3200" b="1" dirty="0"/>
              <a:t>[1 Pet 2:4-8].</a:t>
            </a:r>
            <a:br>
              <a:rPr lang="en-US" altLang="en-US" sz="3200" b="1" dirty="0"/>
            </a:br>
            <a:r>
              <a:rPr lang="en-US" altLang="en-US" sz="3200" dirty="0"/>
              <a:t>We must have a sound foundation </a:t>
            </a:r>
            <a:r>
              <a:rPr lang="en-US" altLang="en-US" sz="3200" b="1" dirty="0"/>
              <a:t>[Eph 2:19-22].</a:t>
            </a:r>
          </a:p>
          <a:p>
            <a:pPr>
              <a:buNone/>
            </a:pPr>
            <a:r>
              <a:rPr lang="en-US" altLang="en-US" sz="4000" dirty="0"/>
              <a:t>The gospel story paves the way: </a:t>
            </a:r>
            <a:br>
              <a:rPr lang="en-US" altLang="en-US" sz="4000" dirty="0"/>
            </a:br>
            <a:r>
              <a:rPr lang="en-US" altLang="en-US" sz="3200" b="1" dirty="0"/>
              <a:t>[Lk 19:36-41] </a:t>
            </a:r>
            <a:r>
              <a:rPr lang="en-US" altLang="en-US" sz="3200" dirty="0"/>
              <a:t>The </a:t>
            </a:r>
            <a:r>
              <a:rPr lang="en-US" altLang="en-US" sz="3200" i="1" dirty="0"/>
              <a:t>large stone</a:t>
            </a:r>
            <a:r>
              <a:rPr lang="en-US" altLang="en-US" sz="3200" dirty="0"/>
              <a:t> was rolled away!</a:t>
            </a:r>
            <a:br>
              <a:rPr lang="en-US" altLang="en-US" sz="3200" dirty="0"/>
            </a:br>
            <a:r>
              <a:rPr lang="en-US" altLang="en-US" sz="3200" dirty="0"/>
              <a:t>A herald of heaven cried out, He Is Risen! </a:t>
            </a:r>
            <a:br>
              <a:rPr lang="en-US" altLang="en-US" sz="3200" dirty="0"/>
            </a:br>
            <a:r>
              <a:rPr lang="en-US" altLang="en-US" sz="3200" dirty="0"/>
              <a:t>Allow me one use of ‘rock’ </a:t>
            </a:r>
            <a:r>
              <a:rPr lang="en-US" altLang="en-US" sz="3200" b="1" dirty="0"/>
              <a:t>[Mt 27:50-54]</a:t>
            </a:r>
          </a:p>
          <a:p>
            <a:pPr>
              <a:buNone/>
            </a:pPr>
            <a:r>
              <a:rPr lang="en-US" altLang="en-US" sz="4000" b="1" dirty="0"/>
              <a:t>Hear the conclusion in [Rev 21:10-21]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7200" b="1" dirty="0"/>
              <a:t>Scripture &amp; Stone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000" dirty="0"/>
              <a:t>Using the 328 (+1) uses of ‘stone’ in scripture</a:t>
            </a:r>
            <a:br>
              <a:rPr lang="en-US" sz="3000" dirty="0"/>
            </a:br>
            <a:r>
              <a:rPr lang="en-US" sz="3000" dirty="0"/>
              <a:t>to the tell the gospel story to a seeker. </a:t>
            </a:r>
            <a:endParaRPr lang="en-US" sz="3000" i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8000" b="1" dirty="0"/>
              <a:t>Scripture &amp; Stone</a:t>
            </a:r>
          </a:p>
        </p:txBody>
      </p:sp>
    </p:spTree>
    <p:extLst>
      <p:ext uri="{BB962C8B-B14F-4D97-AF65-F5344CB8AC3E}">
        <p14:creationId xmlns:p14="http://schemas.microsoft.com/office/powerpoint/2010/main" val="413038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000"/>
              <a:t>Using the 328 (+1) uses of ‘</a:t>
            </a:r>
            <a:endParaRPr lang="en-US" altLang="en-US" sz="3000" i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sz="6000" b="1" dirty="0"/>
              <a:t>Scripture &amp; Stone</a:t>
            </a: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5856029" y="2028813"/>
            <a:ext cx="539971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dirty="0">
                <a:latin typeface="Constantia" panose="02030602050306030303" pitchFamily="18" charset="0"/>
              </a:rPr>
              <a:t>So, your child knows David’s story  but where do you go from there? </a:t>
            </a:r>
          </a:p>
        </p:txBody>
      </p:sp>
      <p:pic>
        <p:nvPicPr>
          <p:cNvPr id="7173" name="Picture 6" descr="timthumb.ph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512127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64EAFE8-1434-4DB7-BBE1-19025AC58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03" y="684680"/>
            <a:ext cx="4610100" cy="439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03437AC8-9D3A-4499-9FF3-9929E8C74E99}"/>
              </a:ext>
            </a:extLst>
          </p:cNvPr>
          <p:cNvSpPr/>
          <p:nvPr/>
        </p:nvSpPr>
        <p:spPr>
          <a:xfrm>
            <a:off x="5364480" y="1219200"/>
            <a:ext cx="6035040" cy="2289247"/>
          </a:xfrm>
          <a:prstGeom prst="wedgeRectCallout">
            <a:avLst>
              <a:gd name="adj1" fmla="val -73746"/>
              <a:gd name="adj2" fmla="val 17703"/>
            </a:avLst>
          </a:prstGeom>
          <a:solidFill>
            <a:srgbClr val="7CFD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perhaps they know other famous cultural stone stories!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ubtitle 2"/>
          <p:cNvSpPr>
            <a:spLocks noGrp="1"/>
          </p:cNvSpPr>
          <p:nvPr>
            <p:ph idx="1"/>
          </p:nvPr>
        </p:nvSpPr>
        <p:spPr>
          <a:xfrm>
            <a:off x="619200" y="1295400"/>
            <a:ext cx="10953599" cy="45720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3600" dirty="0"/>
              <a:t>Genesis has foundational stone references: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3200" b="1" dirty="0"/>
              <a:t>	“Onyx” Stones were present at Eden: [Gen 2:10-14] </a:t>
            </a:r>
            <a:br>
              <a:rPr lang="en-US" altLang="en-US" sz="3200" b="1" dirty="0"/>
            </a:br>
            <a:r>
              <a:rPr lang="en-US" altLang="en-US" sz="3200" b="1" dirty="0"/>
              <a:t>Ex 25:7; 28:9-12; 28:15-21 &amp; are often connected to The 12. </a:t>
            </a:r>
            <a:endParaRPr lang="en-US" alt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7200" b="1" dirty="0"/>
              <a:t>Scripture &amp; Stone</a:t>
            </a:r>
          </a:p>
        </p:txBody>
      </p:sp>
      <p:pic>
        <p:nvPicPr>
          <p:cNvPr id="8196" name="Picture 6" descr="onyx st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805" y="3048000"/>
            <a:ext cx="3541395" cy="354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onyxwriting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3" r="12434" b="2208"/>
          <a:stretch>
            <a:fillRect/>
          </a:stretch>
        </p:blipFill>
        <p:spPr bwMode="auto">
          <a:xfrm>
            <a:off x="6037898" y="2971800"/>
            <a:ext cx="4211955" cy="360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2"/>
          <p:cNvSpPr>
            <a:spLocks noGrp="1"/>
          </p:cNvSpPr>
          <p:nvPr>
            <p:ph idx="1"/>
          </p:nvPr>
        </p:nvSpPr>
        <p:spPr>
          <a:xfrm>
            <a:off x="685800" y="1295400"/>
            <a:ext cx="10326624" cy="45720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3600" dirty="0"/>
              <a:t>Genesis has foundational stone references: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3200" dirty="0">
                <a:solidFill>
                  <a:schemeClr val="tx1">
                    <a:lumMod val="75000"/>
                  </a:schemeClr>
                </a:solidFill>
              </a:rPr>
              <a:t>	“Onyx Stones” were present at Eden: </a:t>
            </a:r>
            <a:r>
              <a:rPr lang="en-US" altLang="en-US" sz="3200" b="1" dirty="0">
                <a:solidFill>
                  <a:schemeClr val="tx1">
                    <a:lumMod val="75000"/>
                  </a:schemeClr>
                </a:solidFill>
              </a:rPr>
              <a:t>[Ge 2:10-14]</a:t>
            </a:r>
            <a:r>
              <a:rPr lang="en-US" altLang="en-US" sz="3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br>
              <a:rPr lang="en-US" altLang="en-US" sz="32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altLang="en-US" sz="3200" dirty="0">
                <a:solidFill>
                  <a:schemeClr val="tx1">
                    <a:lumMod val="75000"/>
                  </a:schemeClr>
                </a:solidFill>
              </a:rPr>
              <a:t>Ex 25:7; 28:9-12; 28:15-21 &amp; are often connected to The 12.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3200" dirty="0"/>
              <a:t>	</a:t>
            </a:r>
            <a:r>
              <a:rPr lang="en-US" altLang="en-US" sz="3200" b="1" dirty="0"/>
              <a:t>“Stones” were made</a:t>
            </a:r>
            <a:r>
              <a:rPr lang="en-US" altLang="en-US" sz="3200" dirty="0"/>
              <a:t> by man at Babel: Gen 11:3; </a:t>
            </a:r>
            <a:br>
              <a:rPr lang="en-US" altLang="en-US" sz="3200" dirty="0"/>
            </a:br>
            <a:r>
              <a:rPr lang="en-US" altLang="en-US" sz="3200" b="1" dirty="0"/>
              <a:t>[Ex 20:25]</a:t>
            </a:r>
            <a:r>
              <a:rPr lang="en-US" altLang="en-US" sz="3200" dirty="0"/>
              <a:t>; God </a:t>
            </a:r>
            <a:r>
              <a:rPr lang="en-US" altLang="en-US" sz="3200" b="1" dirty="0"/>
              <a:t>favors uncut over carved creations.</a:t>
            </a:r>
            <a:r>
              <a:rPr lang="en-US" altLang="en-US" sz="320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7200" b="1" dirty="0"/>
              <a:t>Scripture &amp; Stone</a:t>
            </a: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ubtitle 2"/>
          <p:cNvSpPr>
            <a:spLocks noGrp="1"/>
          </p:cNvSpPr>
          <p:nvPr>
            <p:ph idx="1"/>
          </p:nvPr>
        </p:nvSpPr>
        <p:spPr>
          <a:xfrm>
            <a:off x="685800" y="1295400"/>
            <a:ext cx="10744200" cy="50292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3600" dirty="0"/>
              <a:t>Genesis has foundational stone references: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3200" dirty="0">
                <a:solidFill>
                  <a:schemeClr val="tx1">
                    <a:lumMod val="75000"/>
                  </a:schemeClr>
                </a:solidFill>
              </a:rPr>
              <a:t>	“Onyx Stones” were present at Eden: </a:t>
            </a:r>
            <a:r>
              <a:rPr lang="en-US" altLang="en-US" sz="3200" b="1" dirty="0">
                <a:solidFill>
                  <a:schemeClr val="tx1">
                    <a:lumMod val="75000"/>
                  </a:schemeClr>
                </a:solidFill>
              </a:rPr>
              <a:t>[Ge 2:10-14]</a:t>
            </a:r>
            <a:r>
              <a:rPr lang="en-US" altLang="en-US" sz="3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br>
              <a:rPr lang="en-US" altLang="en-US" sz="32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altLang="en-US" sz="3200" dirty="0">
                <a:solidFill>
                  <a:schemeClr val="tx1">
                    <a:lumMod val="75000"/>
                  </a:schemeClr>
                </a:solidFill>
              </a:rPr>
              <a:t>Ex 25:7; 28:9-12; 28:15-21 &amp; are often connected to The 12.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3200" dirty="0">
                <a:solidFill>
                  <a:schemeClr val="tx1">
                    <a:lumMod val="75000"/>
                  </a:schemeClr>
                </a:solidFill>
              </a:rPr>
              <a:t>	</a:t>
            </a:r>
            <a:r>
              <a:rPr lang="en-US" altLang="en-US" sz="3200" b="1" dirty="0">
                <a:solidFill>
                  <a:schemeClr val="tx1">
                    <a:lumMod val="75000"/>
                  </a:schemeClr>
                </a:solidFill>
              </a:rPr>
              <a:t>“Stones” were made</a:t>
            </a:r>
            <a:r>
              <a:rPr lang="en-US" altLang="en-US" sz="3200" dirty="0">
                <a:solidFill>
                  <a:schemeClr val="tx1">
                    <a:lumMod val="75000"/>
                  </a:schemeClr>
                </a:solidFill>
              </a:rPr>
              <a:t> by man at Babel: Gen 11:3; </a:t>
            </a:r>
            <a:br>
              <a:rPr lang="en-US" altLang="en-US" sz="32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altLang="en-US" sz="3200" b="1" dirty="0">
                <a:solidFill>
                  <a:schemeClr val="tx1">
                    <a:lumMod val="75000"/>
                  </a:schemeClr>
                </a:solidFill>
              </a:rPr>
              <a:t>[Ex 20:25]</a:t>
            </a:r>
            <a:r>
              <a:rPr lang="en-US" altLang="en-US" sz="3200" dirty="0">
                <a:solidFill>
                  <a:schemeClr val="tx1">
                    <a:lumMod val="75000"/>
                  </a:schemeClr>
                </a:solidFill>
              </a:rPr>
              <a:t>; God </a:t>
            </a:r>
            <a:r>
              <a:rPr lang="en-US" altLang="en-US" sz="3200" b="1" dirty="0">
                <a:solidFill>
                  <a:schemeClr val="tx1">
                    <a:lumMod val="75000"/>
                  </a:schemeClr>
                </a:solidFill>
              </a:rPr>
              <a:t>favors uncut over carved creations.</a:t>
            </a:r>
            <a:r>
              <a:rPr lang="en-US" altLang="en-US" sz="3200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3200" dirty="0"/>
              <a:t>	</a:t>
            </a:r>
            <a:r>
              <a:rPr lang="en-US" altLang="en-US" sz="3000" dirty="0"/>
              <a:t>“Stones” are </a:t>
            </a:r>
            <a:r>
              <a:rPr lang="en-US" altLang="en-US" sz="3000" b="1" dirty="0"/>
              <a:t>public testimony</a:t>
            </a:r>
            <a:r>
              <a:rPr lang="en-US" altLang="en-US" sz="3000" dirty="0"/>
              <a:t> in Jacob’s stories: </a:t>
            </a:r>
            <a:br>
              <a:rPr lang="en-US" altLang="en-US" sz="3200" dirty="0"/>
            </a:br>
            <a:r>
              <a:rPr lang="en-US" altLang="en-US" sz="3200" dirty="0"/>
              <a:t>	28:11, 18-22; 29:1-10; 31:43-55; 35:14; 49:24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7200" b="1" dirty="0"/>
              <a:t>Scripture &amp; Stone</a:t>
            </a: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ubtitle 2"/>
          <p:cNvSpPr>
            <a:spLocks noGrp="1"/>
          </p:cNvSpPr>
          <p:nvPr>
            <p:ph idx="1"/>
          </p:nvPr>
        </p:nvSpPr>
        <p:spPr>
          <a:xfrm>
            <a:off x="647700" y="1295400"/>
            <a:ext cx="10477500" cy="50292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3600" b="1" dirty="0"/>
              <a:t>Genesis</a:t>
            </a:r>
            <a:r>
              <a:rPr lang="en-US" altLang="en-US" sz="3600" b="1" dirty="0">
                <a:solidFill>
                  <a:schemeClr val="tx1">
                    <a:lumMod val="75000"/>
                  </a:schemeClr>
                </a:solidFill>
              </a:rPr>
              <a:t> has foundational stone references.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3600" b="1" dirty="0"/>
              <a:t>Joshua picks up on these stone tendencies: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800" b="1" dirty="0"/>
              <a:t>	4:1-9</a:t>
            </a:r>
            <a:r>
              <a:rPr lang="en-US" altLang="en-US" sz="2800" dirty="0"/>
              <a:t> Twelve public stones set up at Gilgal</a:t>
            </a:r>
            <a:br>
              <a:rPr lang="en-US" altLang="en-US" sz="2800" dirty="0"/>
            </a:br>
            <a:r>
              <a:rPr lang="en-US" altLang="en-US" sz="2800" b="1" dirty="0"/>
              <a:t>8:30-32 </a:t>
            </a:r>
            <a:r>
              <a:rPr lang="en-US" altLang="en-US" sz="2800" dirty="0"/>
              <a:t>Uncut stones at Mt </a:t>
            </a:r>
            <a:r>
              <a:rPr lang="en-US" altLang="en-US" sz="2800" dirty="0" err="1"/>
              <a:t>Ebal</a:t>
            </a:r>
            <a:r>
              <a:rPr lang="en-US" altLang="en-US" sz="2800" dirty="0"/>
              <a:t> &amp; </a:t>
            </a:r>
            <a:r>
              <a:rPr lang="en-US" altLang="en-US" sz="2800" dirty="0" err="1"/>
              <a:t>Gerazim</a:t>
            </a:r>
            <a:br>
              <a:rPr lang="en-US" altLang="en-US" sz="2800" dirty="0"/>
            </a:br>
            <a:r>
              <a:rPr lang="en-US" altLang="en-US" sz="2800" b="1" dirty="0"/>
              <a:t>Ch 15</a:t>
            </a:r>
            <a:r>
              <a:rPr lang="en-US" altLang="en-US" sz="2800" dirty="0"/>
              <a:t> boundary lines for Israel’s tribes </a:t>
            </a:r>
            <a:br>
              <a:rPr lang="en-US" altLang="en-US" sz="2800" dirty="0"/>
            </a:br>
            <a:r>
              <a:rPr lang="en-US" altLang="en-US" sz="2800" b="1" dirty="0"/>
              <a:t>24:25-27</a:t>
            </a:r>
            <a:r>
              <a:rPr lang="en-US" altLang="en-US" sz="2800" dirty="0"/>
              <a:t> A witness to Israel’s covenant</a:t>
            </a:r>
            <a:br>
              <a:rPr lang="en-US" altLang="en-US" sz="2800" dirty="0"/>
            </a:br>
            <a:r>
              <a:rPr lang="en-US" altLang="en-US" sz="2800" b="1" dirty="0"/>
              <a:t>10:8-11 </a:t>
            </a:r>
            <a:r>
              <a:rPr lang="en-US" altLang="en-US" sz="2800" dirty="0"/>
              <a:t>Stones fall from heaven, meteorites!!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3600" b="1" dirty="0"/>
              <a:t>But also a new theme: 10:16-19, 26-27</a:t>
            </a:r>
            <a:br>
              <a:rPr lang="en-US" altLang="en-US" sz="3600" b="1" dirty="0"/>
            </a:br>
            <a:r>
              <a:rPr lang="en-US" altLang="en-US" sz="3600" dirty="0"/>
              <a:t>Large stones were used to seal caves/tombs. </a:t>
            </a:r>
            <a:endParaRPr lang="en-US" altLang="en-US" sz="3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7200" b="1" dirty="0"/>
              <a:t>Scripture &amp; Stone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>
            <a:spLocks noGrp="1"/>
          </p:cNvSpPr>
          <p:nvPr>
            <p:ph idx="1"/>
          </p:nvPr>
        </p:nvSpPr>
        <p:spPr>
          <a:xfrm>
            <a:off x="609600" y="1371600"/>
            <a:ext cx="11359286" cy="50292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3600" b="1" dirty="0"/>
              <a:t>Genesis </a:t>
            </a:r>
            <a:r>
              <a:rPr lang="en-US" altLang="en-US" sz="3600" b="1" dirty="0">
                <a:solidFill>
                  <a:schemeClr val="tx1">
                    <a:lumMod val="75000"/>
                  </a:schemeClr>
                </a:solidFill>
              </a:rPr>
              <a:t>has foundational stone references.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3600" b="1" dirty="0"/>
              <a:t>Joshua</a:t>
            </a:r>
            <a:r>
              <a:rPr lang="en-US" altLang="en-US" sz="3600" b="1" dirty="0">
                <a:solidFill>
                  <a:schemeClr val="tx1">
                    <a:lumMod val="75000"/>
                  </a:schemeClr>
                </a:solidFill>
              </a:rPr>
              <a:t> picks up on these stone tendencies.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3600" b="1" dirty="0"/>
              <a:t>Many ‘stone’ references could continue: </a:t>
            </a:r>
            <a:br>
              <a:rPr lang="en-US" altLang="en-US" sz="3600" b="1" dirty="0"/>
            </a:br>
            <a:r>
              <a:rPr lang="en-US" altLang="en-US" sz="2800" dirty="0" err="1"/>
              <a:t>Ezk</a:t>
            </a:r>
            <a:r>
              <a:rPr lang="en-US" altLang="en-US" sz="2800" dirty="0"/>
              <a:t> 13x; Isa 11x; </a:t>
            </a:r>
            <a:r>
              <a:rPr lang="en-US" altLang="en-US" sz="2800" dirty="0" err="1"/>
              <a:t>Jer</a:t>
            </a:r>
            <a:r>
              <a:rPr lang="en-US" altLang="en-US" sz="2800" dirty="0"/>
              <a:t>/Lam 9x; Job 7x; </a:t>
            </a:r>
            <a:r>
              <a:rPr lang="en-US" altLang="en-US" sz="2800" dirty="0" err="1"/>
              <a:t>Zech</a:t>
            </a:r>
            <a:r>
              <a:rPr lang="en-US" altLang="en-US" sz="2800" dirty="0"/>
              <a:t> 6x</a:t>
            </a:r>
            <a:br>
              <a:rPr lang="en-US" altLang="en-US" sz="2800" dirty="0"/>
            </a:br>
            <a:r>
              <a:rPr lang="en-US" altLang="en-US" sz="2800" dirty="0"/>
              <a:t>Incredibly, </a:t>
            </a:r>
            <a:r>
              <a:rPr lang="en-US" altLang="en-US" sz="2800" b="1" dirty="0" err="1"/>
              <a:t>Psm</a:t>
            </a:r>
            <a:r>
              <a:rPr lang="en-US" altLang="en-US" sz="2800" b="1" dirty="0"/>
              <a:t> 3x </a:t>
            </a:r>
            <a:r>
              <a:rPr lang="en-US" altLang="en-US" sz="2800" dirty="0"/>
              <a:t>&amp; they’re the most known!</a:t>
            </a:r>
          </a:p>
          <a:p>
            <a:pPr>
              <a:buNone/>
            </a:pPr>
            <a:r>
              <a:rPr lang="en-US" altLang="en-US" sz="3600" dirty="0"/>
              <a:t>The NT has made </a:t>
            </a:r>
            <a:r>
              <a:rPr lang="en-US" altLang="en-US" sz="3600" b="1" dirty="0"/>
              <a:t>Habakkuk 2:9-11</a:t>
            </a:r>
            <a:r>
              <a:rPr lang="en-US" altLang="en-US" sz="3600" dirty="0"/>
              <a:t> well-known.</a:t>
            </a:r>
            <a:br>
              <a:rPr lang="en-US" altLang="en-US" sz="3600" dirty="0"/>
            </a:br>
            <a:r>
              <a:rPr lang="en-US" altLang="en-US" sz="3600" b="1" dirty="0"/>
              <a:t>How is this passage fulfilled in the NT?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7200" b="1" dirty="0"/>
              <a:t>Scripture &amp; Stone</a:t>
            </a: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>
            <a:spLocks noGrp="1"/>
          </p:cNvSpPr>
          <p:nvPr>
            <p:ph idx="1"/>
          </p:nvPr>
        </p:nvSpPr>
        <p:spPr>
          <a:xfrm>
            <a:off x="604114" y="1371600"/>
            <a:ext cx="11359286" cy="50292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4000" b="1" dirty="0"/>
              <a:t>How Do The Stones Cry Out? </a:t>
            </a:r>
            <a:r>
              <a:rPr lang="en-US" altLang="en-US" sz="4000" b="1" dirty="0" err="1"/>
              <a:t>Hab</a:t>
            </a:r>
            <a:r>
              <a:rPr lang="en-US" altLang="en-US" sz="4000" b="1" dirty="0"/>
              <a:t> 2:9-11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3200" dirty="0"/>
              <a:t>	Onyx Stones return in The Temple </a:t>
            </a:r>
            <a:r>
              <a:rPr lang="en-US" altLang="en-US" sz="3200" b="1" dirty="0"/>
              <a:t>1 </a:t>
            </a:r>
            <a:r>
              <a:rPr lang="en-US" altLang="en-US" sz="3200" b="1" dirty="0" err="1"/>
              <a:t>Chr</a:t>
            </a:r>
            <a:r>
              <a:rPr lang="en-US" altLang="en-US" sz="3200" b="1" dirty="0"/>
              <a:t> 29</a:t>
            </a:r>
            <a:br>
              <a:rPr lang="en-US" altLang="en-US" sz="3200" dirty="0"/>
            </a:br>
            <a:r>
              <a:rPr lang="en-US" altLang="en-US" sz="3200" dirty="0"/>
              <a:t>But that temple didn’t last long. Cf. </a:t>
            </a:r>
            <a:r>
              <a:rPr lang="en-US" altLang="en-US" sz="3200" b="1" dirty="0" err="1"/>
              <a:t>Ez-Neh</a:t>
            </a:r>
            <a:r>
              <a:rPr lang="en-US" altLang="en-US" sz="3200" dirty="0"/>
              <a:t> </a:t>
            </a:r>
            <a:br>
              <a:rPr lang="en-US" altLang="en-US" sz="3200" dirty="0"/>
            </a:br>
            <a:r>
              <a:rPr lang="en-US" altLang="en-US" sz="3200" b="1" dirty="0" err="1"/>
              <a:t>Psa</a:t>
            </a:r>
            <a:r>
              <a:rPr lang="en-US" altLang="en-US" sz="3200" b="1" dirty="0"/>
              <a:t> 102:12-17</a:t>
            </a:r>
            <a:r>
              <a:rPr lang="en-US" altLang="en-US" sz="3200" dirty="0"/>
              <a:t> seeks God’s compassion on “Zion” &amp; her stones. But what of </a:t>
            </a:r>
            <a:r>
              <a:rPr lang="en-US" altLang="en-US" sz="3200" b="1" dirty="0"/>
              <a:t>[Mark 13:1-2]</a:t>
            </a:r>
            <a:r>
              <a:rPr lang="en-US" altLang="en-US" sz="3200" dirty="0"/>
              <a:t>? </a:t>
            </a:r>
            <a:r>
              <a:rPr lang="en-US" altLang="en-US" sz="3200" b="1" dirty="0"/>
              <a:t>Was God Not Gracious to Zion?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6000" b="1" dirty="0"/>
          </a:p>
          <a:p>
            <a:pPr>
              <a:buNone/>
            </a:pPr>
            <a:r>
              <a:rPr lang="en-US" altLang="en-US" sz="3200" dirty="0"/>
              <a:t>		We’re now Zion’s stones! </a:t>
            </a:r>
            <a:r>
              <a:rPr lang="en-US" altLang="en-US" sz="3200" b="1" dirty="0"/>
              <a:t>Heb 12:22</a:t>
            </a:r>
            <a:r>
              <a:rPr lang="en-US" altLang="en-US" sz="3200" dirty="0"/>
              <a:t> &amp; </a:t>
            </a:r>
            <a:r>
              <a:rPr lang="en-US" altLang="en-US" sz="3200" b="1" dirty="0"/>
              <a:t>1 Pet 2:5</a:t>
            </a:r>
            <a:br>
              <a:rPr lang="en-US" altLang="en-US" sz="3200" dirty="0"/>
            </a:br>
            <a:r>
              <a:rPr lang="en-US" altLang="en-US" sz="3200" dirty="0"/>
              <a:t>		&amp; a united church </a:t>
            </a:r>
            <a:r>
              <a:rPr lang="en-US" altLang="en-US" sz="3200" i="1" dirty="0"/>
              <a:t>cries out</a:t>
            </a:r>
            <a:r>
              <a:rPr lang="en-US" altLang="en-US" sz="3200" dirty="0"/>
              <a:t> God’s glory! </a:t>
            </a:r>
            <a:r>
              <a:rPr lang="en-US" altLang="en-US" sz="3200" b="1" dirty="0"/>
              <a:t>Jn 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7200" b="1" dirty="0"/>
              <a:t>Scripture &amp; Stone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26C2C2C-C04A-47F2-BF3D-2C3282DC1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09575"/>
            <a:ext cx="4762500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Scripture &amp; Stone Class SA</Template>
  <TotalTime>68</TotalTime>
  <Words>600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Constantia</vt:lpstr>
      <vt:lpstr>Wingdings 2</vt:lpstr>
      <vt:lpstr>Paper</vt:lpstr>
      <vt:lpstr>God’s Incredible Story</vt:lpstr>
      <vt:lpstr>Scripture &amp; Stone</vt:lpstr>
      <vt:lpstr>Scripture &amp; Stone</vt:lpstr>
      <vt:lpstr>Scripture &amp; Stone</vt:lpstr>
      <vt:lpstr>Scripture &amp; Stone</vt:lpstr>
      <vt:lpstr>Scripture &amp; Stone</vt:lpstr>
      <vt:lpstr>Scripture &amp; Stone</vt:lpstr>
      <vt:lpstr>Scripture &amp; Stone</vt:lpstr>
      <vt:lpstr>Scripture &amp; Stone</vt:lpstr>
      <vt:lpstr>Scripture &amp; Stone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Incredible Story</dc:title>
  <dc:creator>Coulter Wickerham</dc:creator>
  <cp:lastModifiedBy>Coulter Wickerham</cp:lastModifiedBy>
  <cp:revision>4</cp:revision>
  <dcterms:created xsi:type="dcterms:W3CDTF">2021-10-30T04:31:19Z</dcterms:created>
  <dcterms:modified xsi:type="dcterms:W3CDTF">2021-10-30T23:51:38Z</dcterms:modified>
</cp:coreProperties>
</file>