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BFD5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34" autoAdjust="0"/>
    <p:restoredTop sz="94660"/>
  </p:normalViewPr>
  <p:slideViewPr>
    <p:cSldViewPr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4A628-7100-4976-804B-D0ADDE074566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5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0199" y="838200"/>
            <a:ext cx="6553201" cy="4056888"/>
          </a:xfrm>
        </p:spPr>
        <p:txBody>
          <a:bodyPr>
            <a:normAutofit/>
          </a:bodyPr>
          <a:lstStyle/>
          <a:p>
            <a:r>
              <a:rPr lang="en-US" sz="89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The 1</a:t>
            </a:r>
            <a:r>
              <a:rPr lang="en-US" sz="8900" b="1" baseline="30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st</a:t>
            </a:r>
            <a:r>
              <a:rPr lang="en-US" sz="89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br>
              <a:rPr lang="en-US" sz="89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r>
              <a:rPr lang="en-US" sz="89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Two Battles </a:t>
            </a:r>
            <a:br>
              <a:rPr lang="en-US" sz="89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r>
              <a:rPr lang="en-US" sz="73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Joshua 6-8</a:t>
            </a:r>
            <a:endParaRPr lang="en-US" sz="66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5400000">
            <a:off x="8892385" y="-2727112"/>
            <a:ext cx="572502" cy="6026727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Joshua_leads_army_1133-41.jpg">
            <a:extLst>
              <a:ext uri="{FF2B5EF4-FFF2-40B4-BE49-F238E27FC236}">
                <a16:creationId xmlns:a16="http://schemas.microsoft.com/office/drawing/2014/main" id="{6ABE7A8E-D950-4BFB-B7CA-CC29829B27E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9910" y="293179"/>
            <a:ext cx="4495800" cy="6271641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ContrastingRightFacing">
              <a:rot lat="0" lon="204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36EB853-84E6-41DB-9629-158A7B5CF66B}"/>
              </a:ext>
            </a:extLst>
          </p:cNvPr>
          <p:cNvSpPr/>
          <p:nvPr/>
        </p:nvSpPr>
        <p:spPr>
          <a:xfrm>
            <a:off x="5715000" y="4800600"/>
            <a:ext cx="5791200" cy="176422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lose the child-like spirit enjoying the emotions of these stories!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5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14935" y="1613358"/>
            <a:ext cx="11562131" cy="524464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4000" b="1" dirty="0"/>
              <a:t>1) The Battle Stories Create Hard Questions for Some</a:t>
            </a:r>
          </a:p>
          <a:p>
            <a:pPr marL="514350" indent="-514350">
              <a:buNone/>
            </a:pPr>
            <a:r>
              <a:rPr lang="en-US" dirty="0"/>
              <a:t>	Why does a loving God desire they’re “utterly destroyed”?</a:t>
            </a:r>
            <a:br>
              <a:rPr lang="en-US" dirty="0"/>
            </a:br>
            <a:r>
              <a:rPr lang="en-US" dirty="0"/>
              <a:t>Consider ALL the verses, </a:t>
            </a:r>
            <a:r>
              <a:rPr lang="en-US" b="1" dirty="0"/>
              <a:t>[</a:t>
            </a:r>
            <a:r>
              <a:rPr lang="en-US" b="1" dirty="0" err="1"/>
              <a:t>Deut</a:t>
            </a:r>
            <a:r>
              <a:rPr lang="en-US" b="1" dirty="0"/>
              <a:t> 20:17-18; Gen 15:13-16]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		God was patient. They had decayed to child-sacrifice. </a:t>
            </a:r>
            <a:r>
              <a:rPr lang="en-US" b="1" dirty="0"/>
              <a:t>Lev 18</a:t>
            </a:r>
            <a:r>
              <a:rPr lang="en-US" dirty="0"/>
              <a:t> </a:t>
            </a:r>
          </a:p>
          <a:p>
            <a:pPr marL="514350" indent="-514350">
              <a:buNone/>
            </a:pPr>
            <a:r>
              <a:rPr lang="en-US" dirty="0"/>
              <a:t>		God’s War Laws were merciful &amp; just. </a:t>
            </a:r>
            <a:r>
              <a:rPr lang="en-US" b="1" dirty="0"/>
              <a:t>[Dt 20:1-12; 13:12-18]</a:t>
            </a:r>
            <a:endParaRPr lang="en-US" dirty="0"/>
          </a:p>
          <a:p>
            <a:pPr marL="514350" indent="-514350">
              <a:buNone/>
            </a:pPr>
            <a:r>
              <a:rPr lang="en-US" sz="4000" b="1" dirty="0"/>
              <a:t>2) His Good Impartial Justice Should Stand Out  </a:t>
            </a:r>
            <a:br>
              <a:rPr lang="en-US" sz="4000" b="1" dirty="0"/>
            </a:br>
            <a:r>
              <a:rPr lang="en-US" dirty="0"/>
              <a:t>The warning of </a:t>
            </a:r>
            <a:r>
              <a:rPr lang="en-US" b="1" dirty="0"/>
              <a:t>[Josh 6:26] </a:t>
            </a:r>
            <a:r>
              <a:rPr lang="en-US" dirty="0"/>
              <a:t>comes about in </a:t>
            </a:r>
            <a:r>
              <a:rPr lang="en-US" b="1" dirty="0"/>
              <a:t>[1 Ki 16:34]</a:t>
            </a:r>
            <a:r>
              <a:rPr lang="en-US" dirty="0"/>
              <a:t>.</a:t>
            </a:r>
          </a:p>
          <a:p>
            <a:pPr marL="514350" indent="-514350">
              <a:buNone/>
            </a:pPr>
            <a:r>
              <a:rPr lang="en-US" dirty="0"/>
              <a:t>	Notice the often overlooked 2</a:t>
            </a:r>
            <a:r>
              <a:rPr lang="en-US" baseline="30000" dirty="0"/>
              <a:t>nd</a:t>
            </a:r>
            <a:r>
              <a:rPr lang="en-US" dirty="0"/>
              <a:t> battle </a:t>
            </a:r>
            <a:r>
              <a:rPr lang="en-US" b="1" dirty="0"/>
              <a:t>[Josh 7:1-12, 19]</a:t>
            </a:r>
            <a:r>
              <a:rPr lang="en-US" dirty="0"/>
              <a:t>.</a:t>
            </a:r>
            <a:endParaRPr lang="en-US" b="1" dirty="0"/>
          </a:p>
        </p:txBody>
      </p:sp>
      <p:pic>
        <p:nvPicPr>
          <p:cNvPr id="6" name="Picture 5" descr="Joshua_leads_army_1133-41.jpg">
            <a:extLst>
              <a:ext uri="{FF2B5EF4-FFF2-40B4-BE49-F238E27FC236}">
                <a16:creationId xmlns:a16="http://schemas.microsoft.com/office/drawing/2014/main" id="{E260EB4E-A6AB-4AE5-98A9-63E0CF94EAC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9289" b="8389"/>
          <a:stretch/>
        </p:blipFill>
        <p:spPr>
          <a:xfrm>
            <a:off x="-8134" y="0"/>
            <a:ext cx="1989334" cy="16222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4565"/>
            <a:ext cx="10210800" cy="1647923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The 1</a:t>
            </a:r>
            <a:r>
              <a:rPr lang="en-US" sz="5400" b="1" baseline="300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st</a:t>
            </a:r>
            <a:r>
              <a:rPr lang="en-US" sz="54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Two Battles </a:t>
            </a:r>
            <a:br>
              <a:rPr lang="en-US" sz="54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r>
              <a:rPr lang="en-US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Joshua 6-8</a:t>
            </a:r>
            <a:endParaRPr lang="en-US" sz="5400" b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8" name="Rounded Rectangle 8">
            <a:extLst>
              <a:ext uri="{FF2B5EF4-FFF2-40B4-BE49-F238E27FC236}">
                <a16:creationId xmlns:a16="http://schemas.microsoft.com/office/drawing/2014/main" id="{4216DA0F-141D-4437-AD4C-C6A4000BE771}"/>
              </a:ext>
            </a:extLst>
          </p:cNvPr>
          <p:cNvSpPr/>
          <p:nvPr/>
        </p:nvSpPr>
        <p:spPr>
          <a:xfrm>
            <a:off x="480060" y="609600"/>
            <a:ext cx="11231880" cy="400751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/>
              <a:t>“There are two kinds of people in the end: those who say to God, ‘Thy will be done,’ &amp; those to whom God says, in the end, ‘Thy will be done.’ All that are in Hell, choose it. Without that self-choice there could be no Hell. No soul that seriously &amp; constantly desires joy will ever miss it. Those who seek find. Those who knock it is opened.”</a:t>
            </a:r>
          </a:p>
          <a:p>
            <a:pPr algn="r"/>
            <a:r>
              <a:rPr lang="en-US" sz="2800" dirty="0"/>
              <a:t>-C.S. Lewis </a:t>
            </a:r>
            <a:r>
              <a:rPr lang="en-US" sz="2800" u="sng" dirty="0"/>
              <a:t>The Great Divorce</a:t>
            </a:r>
            <a:r>
              <a:rPr lang="en-US" sz="3200" u="sng" dirty="0"/>
              <a:t> 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5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14935" y="1613358"/>
            <a:ext cx="11562131" cy="524464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dirty="0"/>
              <a:t>1) God gave good laws for war. [Dt 20]</a:t>
            </a:r>
          </a:p>
          <a:p>
            <a:pPr marL="514350" indent="-514350">
              <a:buNone/>
            </a:pPr>
            <a:r>
              <a:rPr lang="en-US" sz="3600" b="1" dirty="0"/>
              <a:t>2) God consistently executed the laws. [Josh 7]  </a:t>
            </a:r>
          </a:p>
          <a:p>
            <a:pPr marL="514350" indent="-514350">
              <a:buNone/>
            </a:pPr>
            <a:r>
              <a:rPr lang="en-US" sz="4000" b="1" dirty="0"/>
              <a:t>3) What about when the innocent suffer? </a:t>
            </a:r>
            <a:endParaRPr lang="en-US" sz="4000" dirty="0"/>
          </a:p>
          <a:p>
            <a:pPr marL="514350" indent="-514350">
              <a:buNone/>
            </a:pPr>
            <a:r>
              <a:rPr lang="en-US" b="1" dirty="0"/>
              <a:t>	</a:t>
            </a:r>
            <a:r>
              <a:rPr lang="en-US" dirty="0"/>
              <a:t>Sometimes we suffer because of other’s sins. We aren’t robots.  </a:t>
            </a:r>
          </a:p>
          <a:p>
            <a:pPr marL="514350" indent="-514350">
              <a:buNone/>
            </a:pPr>
            <a:r>
              <a:rPr lang="en-US" dirty="0"/>
              <a:t>	In the end, </a:t>
            </a:r>
            <a:r>
              <a:rPr lang="en-US" b="1" i="1" dirty="0"/>
              <a:t>God gives Israel</a:t>
            </a:r>
            <a:r>
              <a:rPr lang="en-US" b="1" dirty="0"/>
              <a:t> </a:t>
            </a:r>
            <a:r>
              <a:rPr lang="en-US" dirty="0"/>
              <a:t>the victory. </a:t>
            </a:r>
            <a:r>
              <a:rPr lang="en-US" b="1" dirty="0"/>
              <a:t>[Josh 8:6-8]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	Then Israel rightfully renews their covenant. </a:t>
            </a:r>
            <a:r>
              <a:rPr lang="en-US" b="1" dirty="0"/>
              <a:t>[Josh 8:30-35]</a:t>
            </a:r>
            <a:br>
              <a:rPr lang="en-US" dirty="0"/>
            </a:br>
            <a:r>
              <a:rPr lang="en-US" dirty="0"/>
              <a:t>	It includes blessings &amp; curses; and it included foreigners! </a:t>
            </a:r>
          </a:p>
          <a:p>
            <a:pPr marL="514350" indent="-514350">
              <a:buNone/>
            </a:pPr>
            <a:r>
              <a:rPr lang="en-US" sz="3600" b="1" dirty="0"/>
              <a:t>4) What other lessons from these battles can we learn? 	</a:t>
            </a:r>
          </a:p>
        </p:txBody>
      </p:sp>
      <p:pic>
        <p:nvPicPr>
          <p:cNvPr id="6" name="Picture 5" descr="Joshua_leads_army_1133-41.jpg">
            <a:extLst>
              <a:ext uri="{FF2B5EF4-FFF2-40B4-BE49-F238E27FC236}">
                <a16:creationId xmlns:a16="http://schemas.microsoft.com/office/drawing/2014/main" id="{E260EB4E-A6AB-4AE5-98A9-63E0CF94EAC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9289" b="8389"/>
          <a:stretch/>
        </p:blipFill>
        <p:spPr>
          <a:xfrm>
            <a:off x="-8134" y="0"/>
            <a:ext cx="1989334" cy="16222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4565"/>
            <a:ext cx="10210800" cy="1647923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The 1</a:t>
            </a:r>
            <a:r>
              <a:rPr lang="en-US" sz="5400" b="1" baseline="300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st</a:t>
            </a:r>
            <a:r>
              <a:rPr lang="en-US" sz="54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Two Battles </a:t>
            </a:r>
            <a:br>
              <a:rPr lang="en-US" sz="54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r>
              <a:rPr lang="en-US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Joshua 6-8</a:t>
            </a:r>
            <a:endParaRPr lang="en-US" sz="5400" b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89315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5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14935" y="1613358"/>
            <a:ext cx="11562131" cy="524464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400" b="1" dirty="0"/>
              <a:t>1) God gave good laws for war. [Dt 20]</a:t>
            </a:r>
          </a:p>
          <a:p>
            <a:pPr marL="514350" indent="-514350">
              <a:buNone/>
            </a:pPr>
            <a:r>
              <a:rPr lang="en-US" sz="3400" b="1" dirty="0"/>
              <a:t>2) God consistently executed the laws. [Josh 7]  </a:t>
            </a:r>
          </a:p>
          <a:p>
            <a:pPr marL="514350" indent="-514350">
              <a:buNone/>
            </a:pPr>
            <a:r>
              <a:rPr lang="en-US" sz="3400" b="1" dirty="0"/>
              <a:t>3) Sometimes innocent suffering is from other’s sins. </a:t>
            </a:r>
            <a:endParaRPr lang="en-US" sz="3400" dirty="0"/>
          </a:p>
          <a:p>
            <a:pPr marL="514350" indent="-514350">
              <a:buNone/>
            </a:pPr>
            <a:r>
              <a:rPr lang="en-US" sz="3600" b="1" dirty="0"/>
              <a:t>4) What other lessons from these battles can we learn? 	</a:t>
            </a:r>
            <a:endParaRPr lang="en-US" b="1" dirty="0"/>
          </a:p>
          <a:p>
            <a:pPr marL="514350" indent="-514350">
              <a:buNone/>
            </a:pPr>
            <a:r>
              <a:rPr lang="en-US" dirty="0"/>
              <a:t>	Leaders have initiative, they don’t sit back &amp; wait. </a:t>
            </a:r>
          </a:p>
          <a:p>
            <a:pPr marL="514350" indent="-514350">
              <a:buNone/>
            </a:pPr>
            <a:r>
              <a:rPr lang="en-US" dirty="0"/>
              <a:t>	Be careful about ‘selective memory’ nostalgia. </a:t>
            </a:r>
            <a:r>
              <a:rPr lang="en-US" b="1" dirty="0"/>
              <a:t>[Josh 7:7]</a:t>
            </a:r>
            <a:endParaRPr lang="en-US" dirty="0"/>
          </a:p>
          <a:p>
            <a:pPr marL="514350" indent="-514350">
              <a:buNone/>
            </a:pPr>
            <a:r>
              <a:rPr lang="en-US" b="1" dirty="0"/>
              <a:t>	Notice </a:t>
            </a:r>
            <a:r>
              <a:rPr lang="en-US" dirty="0"/>
              <a:t>how Joshua avoids the </a:t>
            </a:r>
            <a:r>
              <a:rPr lang="en-US" b="1" dirty="0"/>
              <a:t>Dt 21 Curse</a:t>
            </a:r>
            <a:r>
              <a:rPr lang="en-US" dirty="0"/>
              <a:t> in</a:t>
            </a:r>
            <a:r>
              <a:rPr lang="en-US" b="1" dirty="0"/>
              <a:t> [8:29]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	The same curse that Jesus took on our behalf! </a:t>
            </a:r>
            <a:r>
              <a:rPr lang="en-US" b="1" dirty="0"/>
              <a:t>Gal 3:13</a:t>
            </a:r>
          </a:p>
        </p:txBody>
      </p:sp>
      <p:pic>
        <p:nvPicPr>
          <p:cNvPr id="6" name="Picture 5" descr="Joshua_leads_army_1133-41.jpg">
            <a:extLst>
              <a:ext uri="{FF2B5EF4-FFF2-40B4-BE49-F238E27FC236}">
                <a16:creationId xmlns:a16="http://schemas.microsoft.com/office/drawing/2014/main" id="{E260EB4E-A6AB-4AE5-98A9-63E0CF94EAC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9289" b="8389"/>
          <a:stretch/>
        </p:blipFill>
        <p:spPr>
          <a:xfrm>
            <a:off x="-8134" y="0"/>
            <a:ext cx="1989334" cy="16222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4565"/>
            <a:ext cx="10210800" cy="1647923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The 1</a:t>
            </a:r>
            <a:r>
              <a:rPr lang="en-US" sz="5400" b="1" baseline="300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st</a:t>
            </a:r>
            <a:r>
              <a:rPr lang="en-US" sz="54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Two Battles </a:t>
            </a:r>
            <a:br>
              <a:rPr lang="en-US" sz="54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r>
              <a:rPr lang="en-US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Joshua 6-8</a:t>
            </a:r>
            <a:endParaRPr lang="en-US" sz="5400" b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67477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oshua Prepared to Le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Josh 1-5 Prepared For The Land</Template>
  <TotalTime>65</TotalTime>
  <Words>437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Maiandra GD</vt:lpstr>
      <vt:lpstr>Joshua Prepared to Lead</vt:lpstr>
      <vt:lpstr>The 1st  Two Battles  Joshua 6-8</vt:lpstr>
      <vt:lpstr>The 1st Two Battles  Joshua 6-8</vt:lpstr>
      <vt:lpstr>The 1st Two Battles  Joshua 6-8</vt:lpstr>
      <vt:lpstr>The 1st Two Battles  Joshua 6-8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1st  Two Battles  Joshua 6-8</dc:title>
  <dc:creator>Coulter Wickerham</dc:creator>
  <cp:lastModifiedBy>Coulter Wickerham</cp:lastModifiedBy>
  <cp:revision>7</cp:revision>
  <dcterms:created xsi:type="dcterms:W3CDTF">2021-04-30T15:03:51Z</dcterms:created>
  <dcterms:modified xsi:type="dcterms:W3CDTF">2021-04-30T20:30:31Z</dcterms:modified>
</cp:coreProperties>
</file>