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7"/>
  </p:handoutMasterIdLst>
  <p:sldIdLst>
    <p:sldId id="279" r:id="rId2"/>
    <p:sldId id="278" r:id="rId3"/>
    <p:sldId id="283" r:id="rId4"/>
    <p:sldId id="284" r:id="rId5"/>
    <p:sldId id="280" r:id="rId6"/>
  </p:sldIdLst>
  <p:sldSz cx="9144000" cy="6858000" type="screen4x3"/>
  <p:notesSz cx="7102475" cy="938847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66"/>
    <a:srgbClr val="006699"/>
    <a:srgbClr val="009999"/>
    <a:srgbClr val="000066"/>
    <a:srgbClr val="990033"/>
    <a:srgbClr val="CCFFFF"/>
    <a:srgbClr val="0000CC"/>
    <a:srgbClr val="00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339" autoAdjust="0"/>
    <p:restoredTop sz="94660"/>
  </p:normalViewPr>
  <p:slideViewPr>
    <p:cSldViewPr>
      <p:cViewPr varScale="1">
        <p:scale>
          <a:sx n="69" d="100"/>
          <a:sy n="69" d="100"/>
        </p:scale>
        <p:origin x="1152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>
            <a:extLst>
              <a:ext uri="{FF2B5EF4-FFF2-40B4-BE49-F238E27FC236}">
                <a16:creationId xmlns:a16="http://schemas.microsoft.com/office/drawing/2014/main" id="{65B56B2F-8AE4-454C-861C-A8191F87CAD4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5" name="Rectangle 3">
            <a:extLst>
              <a:ext uri="{FF2B5EF4-FFF2-40B4-BE49-F238E27FC236}">
                <a16:creationId xmlns:a16="http://schemas.microsoft.com/office/drawing/2014/main" id="{5E3A70F9-84AB-49D2-ABE9-350BFE57E811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3782" y="1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t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F144DCBA-BB1E-43B7-8740-A020B5754C9D}" type="datetimeFigureOut">
              <a:rPr lang="en-US" altLang="en-US"/>
              <a:pPr>
                <a:defRPr/>
              </a:pPr>
              <a:t>1/18/2020</a:t>
            </a:fld>
            <a:endParaRPr lang="en-US" altLang="en-US"/>
          </a:p>
        </p:txBody>
      </p:sp>
      <p:sp>
        <p:nvSpPr>
          <p:cNvPr id="44036" name="Rectangle 4">
            <a:extLst>
              <a:ext uri="{FF2B5EF4-FFF2-40B4-BE49-F238E27FC236}">
                <a16:creationId xmlns:a16="http://schemas.microsoft.com/office/drawing/2014/main" id="{C1C39577-BD6C-4787-AFE9-77D1DB131B88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defTabSz="941586" eaLnBrk="0" hangingPunct="0">
              <a:spcBef>
                <a:spcPct val="0"/>
              </a:spcBef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44037" name="Rectangle 5">
            <a:extLst>
              <a:ext uri="{FF2B5EF4-FFF2-40B4-BE49-F238E27FC236}">
                <a16:creationId xmlns:a16="http://schemas.microsoft.com/office/drawing/2014/main" id="{83776518-AEAD-452D-ACCE-89FEF980ADD1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3782" y="8917780"/>
            <a:ext cx="3077103" cy="4691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4225" tIns="47112" rIns="94225" bIns="47112" numCol="1" anchor="b" anchorCtr="0" compatLnSpc="1">
            <a:prstTxWarp prst="textNoShape">
              <a:avLst/>
            </a:prstTxWarp>
          </a:bodyPr>
          <a:lstStyle>
            <a:lvl1pPr algn="r" defTabSz="941586" eaLnBrk="0" hangingPunct="0">
              <a:spcBef>
                <a:spcPct val="0"/>
              </a:spcBef>
              <a:defRPr sz="1200" smtClean="0"/>
            </a:lvl1pPr>
          </a:lstStyle>
          <a:p>
            <a:pPr>
              <a:defRPr/>
            </a:pPr>
            <a:fld id="{EB1F8EA6-A9B8-4AB8-8849-56BBDCF675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9636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CE59C7F-5D6E-4459-A591-6AFE7E35676C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EF98424E-55FD-4C62-BBB5-DD565CC28B14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D1CF935-ED77-4825-9CA0-E8947295F60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F385B2-CD73-4D52-B987-66560505DF6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54674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5B607C4-7B74-4425-AB1D-8F477DA1303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30F3E815-79D4-49A4-99F7-201D4DA4E6F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7B1A9B4-4749-476A-9BA0-9A9F01CB4E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1B65F4-B4D0-45EE-9C4C-26606BE942D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7899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3238E67-AE5F-49F4-9ECC-5D657D35F80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1C43E886-6BCF-4137-8AF2-60B16BF95C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B5C9A76-B73F-49B6-8DAF-92E1932EC3C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86DC0E-3FEF-4D92-A800-8161ED5E517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22194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3F6524FE-9E18-4F1E-ABA6-53EF566A7CC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C53812EF-FA21-4366-BA6D-F971C3C208C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01F633C-32F8-45CF-8953-697FFF2649C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3A7918-73BE-4E94-BFB4-FD2A78A6A17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22763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F636311-748A-4DBC-A3E6-63D655AB350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8306248-4066-40CF-A2D3-11404FA7A0C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0ABA2A1-5A1A-4E58-AACE-457AE40C40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92EA3-5E21-4292-859B-A604EC0E4CF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1997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F761A5-2B83-48ED-A370-C01097777F7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5EE13CD-5C7F-4D81-B660-37FEB73B070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B71B026-BEA3-4D05-A9F2-18910B371C9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86396A-A088-4B99-982A-395F6C765AD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4007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B054745-60CD-48D0-90AF-AEA189624AC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A2A4EDE2-F341-4D5A-B202-E854418598E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C24F41D0-6FA6-4DB1-AADB-4A83277F4C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E445AD-9A4F-4D10-8BBD-BE8B69C4A80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729190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5A34CD2D-A089-40CB-AADF-B0E5C8D4DB2A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DBFD8F16-0ECB-486B-86CD-F78EF9D3B55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A4D16C97-82A4-4A98-A94A-A8D689AC2EA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C5AB242-6DCC-405F-81D2-963B08B290A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67847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CF3C72C-1EFF-4577-9583-3E71EDDC35D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07164C4A-1DBD-40D3-A50F-042A860315C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23C6CA25-A533-4D9A-89A1-E457F004022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7DB710-205F-4710-A050-C205E2E26AB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6803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596FD50-BB41-445D-9B46-ECBF48397A8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FFC2633-C830-4095-A0D3-C32AB3585B1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E26DCC2-AE90-4DF6-8886-1B57AD8647C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098963-6BC9-4AB0-8E61-6571FFB414C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3777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CCD35E9F-249E-4425-BCF0-D2F87FB5770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7785EE9-A820-40E4-BAA9-2C8C0E0494F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247933A-09C6-43D1-A8E4-01B9C8B0D68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2C8AE5-E346-4C3F-AB10-1AE3ECFAC8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238815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3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303C28DE-2680-401B-B742-59A2F1C3B41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26F10E70-5AB3-42D1-93D6-199838FA7FB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8C2F225-718B-4FDF-8897-AA60E7E3BB07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4A9D0EE-F641-4A50-B17C-188CBAA039A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spcBef>
                <a:spcPct val="0"/>
              </a:spcBef>
              <a:defRPr sz="14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C037AC6-E355-4B82-9818-256A27D1C57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400" smtClean="0"/>
            </a:lvl1pPr>
          </a:lstStyle>
          <a:p>
            <a:pPr>
              <a:defRPr/>
            </a:pPr>
            <a:fld id="{73CEBD35-40F1-4B49-A5B6-B9C28AE3C01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A616AFA2-94C9-4A2A-BEBB-570CB08CC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600368"/>
            <a:ext cx="5486400" cy="2057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4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What It Means to Love God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959858"/>
            <a:ext cx="5638800" cy="248075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Sunday Morning – January 14, 2018</a:t>
            </a:r>
          </a:p>
          <a:p>
            <a:pPr marL="0" lvl="0" indent="0" algn="ctr">
              <a:spcBef>
                <a:spcPct val="0"/>
              </a:spcBef>
              <a:buNone/>
            </a:pPr>
            <a:endParaRPr 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ct val="0"/>
              </a:spcBef>
              <a:buNone/>
            </a:pPr>
            <a:endParaRPr 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 dirty="0">
                <a:solidFill>
                  <a:schemeClr val="bg1"/>
                </a:solidFill>
              </a:rPr>
              <a:t>“God is Love”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2400" i="1" kern="0" dirty="0">
                <a:solidFill>
                  <a:schemeClr val="bg1"/>
                </a:solidFill>
              </a:rPr>
              <a:t>(1</a:t>
            </a:r>
            <a:r>
              <a:rPr lang="en-US" altLang="en-US" sz="2400" i="1" kern="0" baseline="30000" dirty="0">
                <a:solidFill>
                  <a:schemeClr val="bg1"/>
                </a:solidFill>
              </a:rPr>
              <a:t>st</a:t>
            </a:r>
            <a:r>
              <a:rPr lang="en-US" altLang="en-US" sz="2400" i="1" kern="0" dirty="0">
                <a:solidFill>
                  <a:schemeClr val="bg1"/>
                </a:solidFill>
              </a:rPr>
              <a:t> John 4:7-19)</a:t>
            </a:r>
          </a:p>
        </p:txBody>
      </p:sp>
    </p:spTree>
    <p:extLst>
      <p:ext uri="{BB962C8B-B14F-4D97-AF65-F5344CB8AC3E}">
        <p14:creationId xmlns:p14="http://schemas.microsoft.com/office/powerpoint/2010/main" val="30679621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7711" y="1447800"/>
            <a:ext cx="8839200" cy="28956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Introduction</a:t>
            </a:r>
            <a:endParaRPr lang="en-US" altLang="en-US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 marL="457200" indent="-457200">
              <a:buFontTx/>
              <a:buAutoNum type="arabicParenR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Should I be forced to love any person, even God?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Does God love me?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How do I know?</a:t>
            </a:r>
            <a:endParaRPr lang="en-US" altLang="en-US" sz="2000" dirty="0">
              <a:ea typeface="MS Mincho" panose="020B0400000000000000" pitchFamily="49" charset="-128"/>
            </a:endParaRPr>
          </a:p>
          <a:p>
            <a:pPr marL="457200" indent="-457200">
              <a:buFontTx/>
              <a:buAutoNum type="arabicParenR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Answer:  “God is love!”</a:t>
            </a:r>
            <a:endParaRPr lang="en-US" altLang="en-US" dirty="0">
              <a:solidFill>
                <a:srgbClr val="C00000"/>
              </a:solidFill>
              <a:ea typeface="MS Mincho" panose="020B0400000000000000" pitchFamily="49" charset="-128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4689" y="0"/>
            <a:ext cx="9144000" cy="810838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FontTx/>
                <a:buNone/>
              </a:pPr>
              <a:r>
                <a:rPr lang="en-US" altLang="en-US" sz="2000" dirty="0">
                  <a:solidFill>
                    <a:schemeClr val="bg1"/>
                  </a:solidFill>
                </a:rPr>
                <a:t>“God is Love” (1</a:t>
              </a:r>
              <a:r>
                <a:rPr lang="en-US" altLang="en-US" sz="2000" baseline="30000" dirty="0">
                  <a:solidFill>
                    <a:schemeClr val="bg1"/>
                  </a:solidFill>
                </a:rPr>
                <a:t>st</a:t>
              </a:r>
              <a:r>
                <a:rPr lang="en-US" altLang="en-US" sz="2000" dirty="0">
                  <a:solidFill>
                    <a:schemeClr val="bg1"/>
                  </a:solidFill>
                </a:rPr>
                <a:t> John 4:7-19)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7711" y="1447800"/>
            <a:ext cx="8839200" cy="4751762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God is love!</a:t>
            </a:r>
            <a:endParaRPr lang="en-US" altLang="en-US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 marL="457200" indent="-457200">
              <a:buFontTx/>
              <a:buAutoNum type="arabicParenR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It is His identity; like characterizing a person by an attribute</a:t>
            </a:r>
          </a:p>
          <a:p>
            <a:pPr marL="457200" indent="-457200">
              <a:buFontTx/>
              <a:buAutoNum type="arabicParenR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God’s is Love, but His love is unknown or it is questioned (John 3:16; Mal. 1:2-5; Rom. 9:6-13)</a:t>
            </a:r>
          </a:p>
          <a:p>
            <a:pPr marL="857250" lvl="1" indent="-457200">
              <a:buFont typeface="+mj-lt"/>
              <a:buAutoNum type="alphaLcParenR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God is love because I am still here!</a:t>
            </a:r>
          </a:p>
          <a:p>
            <a:pPr marL="857250" lvl="1" indent="-457200">
              <a:buFont typeface="+mj-lt"/>
              <a:buAutoNum type="alphaLcParenR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God is love because He abundantly blesses me materially (Gen.1)</a:t>
            </a:r>
          </a:p>
          <a:p>
            <a:pPr marL="857250" lvl="1" indent="-457200">
              <a:buFont typeface="+mj-lt"/>
              <a:buAutoNum type="alphaLcParenR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God is love because He gave me His Son’s life. </a:t>
            </a:r>
          </a:p>
          <a:p>
            <a:pPr marL="857250" lvl="1" indent="-457200">
              <a:buFont typeface="+mj-lt"/>
              <a:buAutoNum type="alphaLcParenR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God is love because He wants me to abide with Him!  He poured out His Spirit upon the earth (Acts 2:17-24). </a:t>
            </a:r>
          </a:p>
          <a:p>
            <a:pPr marL="857250" lvl="1" indent="-457200">
              <a:buFont typeface="+mj-lt"/>
              <a:buAutoNum type="alphaLcParenR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God is love because He granted me repentance unto life (Acts 11:18)</a:t>
            </a:r>
          </a:p>
          <a:p>
            <a:pPr marL="857250" lvl="1" indent="-457200">
              <a:buFont typeface="+mj-lt"/>
              <a:buAutoNum type="alphaLcParenR"/>
              <a:defRPr/>
            </a:pPr>
            <a:r>
              <a:rPr lang="en-US" altLang="en-US" sz="2000" dirty="0">
                <a:ea typeface="MS Mincho" panose="020B0400000000000000" pitchFamily="49" charset="-128"/>
              </a:rPr>
              <a:t>God is love, even with His judgment (1</a:t>
            </a:r>
            <a:r>
              <a:rPr lang="en-US" altLang="en-US" sz="2000" baseline="30000" dirty="0">
                <a:ea typeface="MS Mincho" panose="020B0400000000000000" pitchFamily="49" charset="-128"/>
              </a:rPr>
              <a:t>st</a:t>
            </a:r>
            <a:r>
              <a:rPr lang="en-US" altLang="en-US" sz="2000" dirty="0">
                <a:ea typeface="MS Mincho" panose="020B0400000000000000" pitchFamily="49" charset="-128"/>
              </a:rPr>
              <a:t> John 4:17-18) </a:t>
            </a:r>
            <a:endParaRPr lang="en-US" altLang="en-US" sz="1600" dirty="0">
              <a:ea typeface="MS Mincho" panose="020B0400000000000000" pitchFamily="49" charset="-128"/>
            </a:endParaRPr>
          </a:p>
          <a:p>
            <a:pPr marL="457200" indent="-457200">
              <a:buFontTx/>
              <a:buAutoNum type="arabicParenR"/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Love is eternal (1</a:t>
            </a:r>
            <a:r>
              <a:rPr lang="en-US" altLang="en-US" sz="2400" baseline="30000" dirty="0">
                <a:ea typeface="MS Mincho" panose="020B0400000000000000" pitchFamily="49" charset="-128"/>
              </a:rPr>
              <a:t>st</a:t>
            </a:r>
            <a:r>
              <a:rPr lang="en-US" altLang="en-US" sz="2400" dirty="0">
                <a:ea typeface="MS Mincho" panose="020B0400000000000000" pitchFamily="49" charset="-128"/>
              </a:rPr>
              <a:t> Cor. 13), God is eternal, God is love!</a:t>
            </a:r>
            <a:endParaRPr lang="en-US" altLang="en-US" dirty="0">
              <a:solidFill>
                <a:srgbClr val="C00000"/>
              </a:solidFill>
              <a:ea typeface="MS Mincho" panose="020B0400000000000000" pitchFamily="49" charset="-128"/>
            </a:endParaRP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4689" y="0"/>
            <a:ext cx="9144000" cy="810838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FontTx/>
                <a:buNone/>
              </a:pPr>
              <a:r>
                <a:rPr lang="en-US" altLang="en-US" sz="2000" dirty="0">
                  <a:solidFill>
                    <a:schemeClr val="bg1"/>
                  </a:solidFill>
                </a:rPr>
                <a:t>“God is Love” (1</a:t>
              </a:r>
              <a:r>
                <a:rPr lang="en-US" altLang="en-US" sz="2000" baseline="30000" dirty="0">
                  <a:solidFill>
                    <a:schemeClr val="bg1"/>
                  </a:solidFill>
                </a:rPr>
                <a:t>st</a:t>
              </a:r>
              <a:r>
                <a:rPr lang="en-US" altLang="en-US" sz="2000" dirty="0">
                  <a:solidFill>
                    <a:schemeClr val="bg1"/>
                  </a:solidFill>
                </a:rPr>
                <a:t> John 4:7-19)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2090340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3">
            <a:extLst>
              <a:ext uri="{FF2B5EF4-FFF2-40B4-BE49-F238E27FC236}">
                <a16:creationId xmlns:a16="http://schemas.microsoft.com/office/drawing/2014/main" id="{94E496A1-EBDB-438A-9531-1977E934AEC0}"/>
              </a:ext>
            </a:extLst>
          </p:cNvPr>
          <p:cNvSpPr>
            <a:spLocks noGrp="1" noChangeArrowheads="1"/>
          </p:cNvSpPr>
          <p:nvPr>
            <p:ph type="body" idx="4294967295"/>
          </p:nvPr>
        </p:nvSpPr>
        <p:spPr>
          <a:xfrm>
            <a:off x="147711" y="1447800"/>
            <a:ext cx="8839200" cy="1905000"/>
          </a:xfrm>
          <a:solidFill>
            <a:schemeClr val="bg1"/>
          </a:solidFill>
          <a:ln w="57150" cmpd="thickThin">
            <a:solidFill>
              <a:schemeClr val="tx1"/>
            </a:solidFill>
            <a:miter lim="800000"/>
            <a:headEnd/>
            <a:tailEnd/>
          </a:ln>
        </p:spPr>
        <p:txBody>
          <a:bodyPr/>
          <a:lstStyle/>
          <a:p>
            <a:pPr marL="609600" indent="-609600" algn="ctr">
              <a:buFontTx/>
              <a:buNone/>
              <a:defRPr/>
            </a:pPr>
            <a:r>
              <a:rPr lang="en-US" altLang="en-US" u="sng" dirty="0">
                <a:solidFill>
                  <a:srgbClr val="C00000"/>
                </a:solidFill>
                <a:ea typeface="MS Mincho" panose="020B0400000000000000" pitchFamily="49" charset="-128"/>
                <a:cs typeface="Times New Roman" panose="02020603050405020304" pitchFamily="18" charset="0"/>
              </a:rPr>
              <a:t>Conclusion</a:t>
            </a:r>
            <a:endParaRPr lang="en-US" altLang="en-US" dirty="0">
              <a:solidFill>
                <a:srgbClr val="C00000"/>
              </a:solidFill>
              <a:ea typeface="MS Mincho" panose="020B0400000000000000" pitchFamily="49" charset="-128"/>
              <a:cs typeface="Times New Roman" panose="02020603050405020304" pitchFamily="18" charset="0"/>
            </a:endParaRPr>
          </a:p>
          <a:p>
            <a:pPr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God loves me because God </a:t>
            </a:r>
            <a:r>
              <a:rPr lang="en-US" altLang="en-US" sz="2400">
                <a:ea typeface="MS Mincho" panose="020B0400000000000000" pitchFamily="49" charset="-128"/>
              </a:rPr>
              <a:t>is love</a:t>
            </a:r>
          </a:p>
          <a:p>
            <a:pPr>
              <a:defRPr/>
            </a:pPr>
            <a:r>
              <a:rPr lang="en-US" altLang="en-US" sz="2400">
                <a:ea typeface="MS Mincho" panose="020B0400000000000000" pitchFamily="49" charset="-128"/>
              </a:rPr>
              <a:t>What </a:t>
            </a:r>
            <a:r>
              <a:rPr lang="en-US" altLang="en-US" sz="2400" dirty="0">
                <a:ea typeface="MS Mincho" panose="020B0400000000000000" pitchFamily="49" charset="-128"/>
              </a:rPr>
              <a:t>does it mean for us to Love God?</a:t>
            </a:r>
          </a:p>
          <a:p>
            <a:pPr>
              <a:defRPr/>
            </a:pPr>
            <a:r>
              <a:rPr lang="en-US" altLang="en-US" sz="2400" dirty="0">
                <a:ea typeface="MS Mincho" panose="020B0400000000000000" pitchFamily="49" charset="-128"/>
              </a:rPr>
              <a:t>It means that we become like God – for God is love!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A9F3F872-B3C0-48F4-994A-7895AAA78405}"/>
              </a:ext>
            </a:extLst>
          </p:cNvPr>
          <p:cNvGrpSpPr/>
          <p:nvPr/>
        </p:nvGrpSpPr>
        <p:grpSpPr>
          <a:xfrm>
            <a:off x="-4689" y="0"/>
            <a:ext cx="9144000" cy="810838"/>
            <a:chOff x="0" y="0"/>
            <a:chExt cx="9144000" cy="810838"/>
          </a:xfrm>
        </p:grpSpPr>
        <p:sp>
          <p:nvSpPr>
            <p:cNvPr id="5" name="Rectangle 5">
              <a:extLst>
                <a:ext uri="{FF2B5EF4-FFF2-40B4-BE49-F238E27FC236}">
                  <a16:creationId xmlns:a16="http://schemas.microsoft.com/office/drawing/2014/main" id="{51393F94-A5DE-49EC-9FB8-4C4C0E58D03B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0" y="0"/>
              <a:ext cx="9144000" cy="810838"/>
            </a:xfrm>
            <a:prstGeom prst="rect">
              <a:avLst/>
            </a:prstGeom>
            <a:solidFill>
              <a:srgbClr val="0033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anchor="ctr"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indent="0" algn="ctr" eaLnBrk="1" hangingPunct="1">
                <a:buFontTx/>
                <a:buNone/>
              </a:pPr>
              <a:r>
                <a:rPr lang="en-US" altLang="en-US" sz="2000" dirty="0">
                  <a:solidFill>
                    <a:schemeClr val="bg1"/>
                  </a:solidFill>
                </a:rPr>
                <a:t>“God is Love” (1</a:t>
              </a:r>
              <a:r>
                <a:rPr lang="en-US" altLang="en-US" sz="2000" baseline="30000" dirty="0">
                  <a:solidFill>
                    <a:schemeClr val="bg1"/>
                  </a:solidFill>
                </a:rPr>
                <a:t>st</a:t>
              </a:r>
              <a:r>
                <a:rPr lang="en-US" altLang="en-US" sz="2000" dirty="0">
                  <a:solidFill>
                    <a:schemeClr val="bg1"/>
                  </a:solidFill>
                </a:rPr>
                <a:t> John 4:7-19)</a:t>
              </a:r>
            </a:p>
          </p:txBody>
        </p:sp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05160150-3F5A-4ECD-8F47-5F1509FF0AC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DE5EACFD-339E-4E0A-A94C-C1E725BF27C1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394127" y="0"/>
              <a:ext cx="749873" cy="810838"/>
            </a:xfrm>
            <a:prstGeom prst="rect">
              <a:avLst/>
            </a:prstGeom>
            <a:ln>
              <a:solidFill>
                <a:schemeClr val="tx1"/>
              </a:solidFill>
            </a:ln>
          </p:spPr>
        </p:pic>
      </p:grpSp>
    </p:spTree>
    <p:extLst>
      <p:ext uri="{BB962C8B-B14F-4D97-AF65-F5344CB8AC3E}">
        <p14:creationId xmlns:p14="http://schemas.microsoft.com/office/powerpoint/2010/main" val="1526851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5">
            <a:extLst>
              <a:ext uri="{FF2B5EF4-FFF2-40B4-BE49-F238E27FC236}">
                <a16:creationId xmlns:a16="http://schemas.microsoft.com/office/drawing/2014/main" id="{A616AFA2-94C9-4A2A-BEBB-570CB08CC80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1828800" y="600368"/>
            <a:ext cx="5486400" cy="2057400"/>
          </a:xfrm>
        </p:spPr>
        <p:txBody>
          <a:bodyPr/>
          <a:lstStyle/>
          <a:p>
            <a:pPr marL="0" indent="0" algn="ctr" eaLnBrk="1" hangingPunct="1">
              <a:buFontTx/>
              <a:buNone/>
            </a:pPr>
            <a:r>
              <a:rPr lang="en-US" altLang="en-US" sz="4400" b="1" dirty="0">
                <a:solidFill>
                  <a:srgbClr val="FFFF00"/>
                </a:solidFill>
                <a:latin typeface="Andalus" panose="02020603050405020304" pitchFamily="18" charset="-78"/>
                <a:ea typeface="Batang" panose="02030600000101010101" pitchFamily="18" charset="-127"/>
                <a:cs typeface="Andalus" panose="02020603050405020304" pitchFamily="18" charset="-78"/>
              </a:rPr>
              <a:t>What It Means to Love God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C164A2B5-82AF-48D7-9057-26D0757859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752600" y="2959858"/>
            <a:ext cx="5638800" cy="2480750"/>
          </a:xfrm>
          <a:prstGeom prst="rect">
            <a:avLst/>
          </a:prstGeom>
          <a:noFill/>
          <a:ln w="15875">
            <a:solidFill>
              <a:schemeClr val="accent1"/>
            </a:solidFill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pPr marL="0" lvl="0" indent="0" algn="ctr">
              <a:spcBef>
                <a:spcPct val="0"/>
              </a:spcBef>
              <a:buNone/>
            </a:pPr>
            <a:r>
              <a:rPr lang="en-US" sz="200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Sunday Morning – January 14, 2018</a:t>
            </a:r>
          </a:p>
          <a:p>
            <a:pPr marL="0" lvl="0" indent="0" algn="ctr">
              <a:spcBef>
                <a:spcPct val="0"/>
              </a:spcBef>
              <a:buNone/>
            </a:pPr>
            <a:endParaRPr 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 algn="ctr">
              <a:spcBef>
                <a:spcPct val="0"/>
              </a:spcBef>
              <a:buNone/>
            </a:pPr>
            <a:endParaRPr lang="en-US" sz="1800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4000" i="1" kern="0" dirty="0">
                <a:solidFill>
                  <a:schemeClr val="bg1"/>
                </a:solidFill>
              </a:rPr>
              <a:t>“God is Love”</a:t>
            </a:r>
          </a:p>
          <a:p>
            <a:pPr marL="0" indent="0" algn="ctr" eaLnBrk="1" hangingPunct="1">
              <a:buFontTx/>
              <a:buNone/>
              <a:defRPr/>
            </a:pPr>
            <a:r>
              <a:rPr lang="en-US" altLang="en-US" sz="2400" i="1" kern="0" dirty="0">
                <a:solidFill>
                  <a:schemeClr val="bg1"/>
                </a:solidFill>
              </a:rPr>
              <a:t>(1</a:t>
            </a:r>
            <a:r>
              <a:rPr lang="en-US" altLang="en-US" sz="2400" i="1" kern="0" baseline="30000" dirty="0">
                <a:solidFill>
                  <a:schemeClr val="bg1"/>
                </a:solidFill>
              </a:rPr>
              <a:t>st</a:t>
            </a:r>
            <a:r>
              <a:rPr lang="en-US" altLang="en-US" sz="2400" i="1" kern="0" dirty="0">
                <a:solidFill>
                  <a:schemeClr val="bg1"/>
                </a:solidFill>
              </a:rPr>
              <a:t> John 4:7-19)</a:t>
            </a:r>
          </a:p>
        </p:txBody>
      </p:sp>
    </p:spTree>
    <p:extLst>
      <p:ext uri="{BB962C8B-B14F-4D97-AF65-F5344CB8AC3E}">
        <p14:creationId xmlns:p14="http://schemas.microsoft.com/office/powerpoint/2010/main" val="4146446859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3573</TotalTime>
  <Words>280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Andalus</vt:lpstr>
      <vt:lpstr>Arial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God is Love 1st John 4.7-16</dc:title>
  <dc:creator>Carl</dc:creator>
  <cp:lastModifiedBy>Carl</cp:lastModifiedBy>
  <cp:revision>247</cp:revision>
  <cp:lastPrinted>2018-01-14T16:11:45Z</cp:lastPrinted>
  <dcterms:created xsi:type="dcterms:W3CDTF">2012-03-18T20:35:27Z</dcterms:created>
  <dcterms:modified xsi:type="dcterms:W3CDTF">2020-01-18T23:43:56Z</dcterms:modified>
</cp:coreProperties>
</file>