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9" r:id="rId2"/>
    <p:sldId id="357" r:id="rId3"/>
    <p:sldId id="369" r:id="rId4"/>
    <p:sldId id="370" r:id="rId5"/>
    <p:sldId id="365" r:id="rId6"/>
    <p:sldId id="368" r:id="rId7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75986" autoAdjust="0"/>
  </p:normalViewPr>
  <p:slideViewPr>
    <p:cSldViewPr>
      <p:cViewPr varScale="1">
        <p:scale>
          <a:sx n="110" d="100"/>
          <a:sy n="110" d="100"/>
        </p:scale>
        <p:origin x="1590" y="102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3077101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7093" rIns="94187" bIns="47093" numCol="1" anchor="t" anchorCtr="0" compatLnSpc="1">
            <a:prstTxWarp prst="textNoShape">
              <a:avLst/>
            </a:prstTxWarp>
          </a:bodyPr>
          <a:lstStyle>
            <a:lvl1pPr defTabSz="94121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6" y="3"/>
            <a:ext cx="3077101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7093" rIns="94187" bIns="47093" numCol="1" anchor="t" anchorCtr="0" compatLnSpc="1">
            <a:prstTxWarp prst="textNoShape">
              <a:avLst/>
            </a:prstTxWarp>
          </a:bodyPr>
          <a:lstStyle>
            <a:lvl1pPr algn="r" defTabSz="94121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2/16/2020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917780"/>
            <a:ext cx="3077101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7093" rIns="94187" bIns="47093" numCol="1" anchor="b" anchorCtr="0" compatLnSpc="1">
            <a:prstTxWarp prst="textNoShape">
              <a:avLst/>
            </a:prstTxWarp>
          </a:bodyPr>
          <a:lstStyle>
            <a:lvl1pPr defTabSz="94121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6" y="8917780"/>
            <a:ext cx="3077101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7093" rIns="94187" bIns="47093" numCol="1" anchor="b" anchorCtr="0" compatLnSpc="1">
            <a:prstTxWarp prst="textNoShape">
              <a:avLst/>
            </a:prstTxWarp>
          </a:bodyPr>
          <a:lstStyle>
            <a:lvl1pPr algn="r" defTabSz="94121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101" cy="470696"/>
          </a:xfrm>
          <a:prstGeom prst="rect">
            <a:avLst/>
          </a:prstGeom>
        </p:spPr>
        <p:txBody>
          <a:bodyPr vert="horz" lIns="91578" tIns="45788" rIns="91578" bIns="457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6" y="0"/>
            <a:ext cx="3077101" cy="470696"/>
          </a:xfrm>
          <a:prstGeom prst="rect">
            <a:avLst/>
          </a:prstGeom>
        </p:spPr>
        <p:txBody>
          <a:bodyPr vert="horz" lIns="91578" tIns="45788" rIns="91578" bIns="45788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8" tIns="45788" rIns="91578" bIns="457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7728"/>
            <a:ext cx="5683253" cy="3697188"/>
          </a:xfrm>
          <a:prstGeom prst="rect">
            <a:avLst/>
          </a:prstGeom>
        </p:spPr>
        <p:txBody>
          <a:bodyPr vert="horz" lIns="91578" tIns="45788" rIns="91578" bIns="457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917780"/>
            <a:ext cx="3077101" cy="470696"/>
          </a:xfrm>
          <a:prstGeom prst="rect">
            <a:avLst/>
          </a:prstGeom>
        </p:spPr>
        <p:txBody>
          <a:bodyPr vert="horz" lIns="91578" tIns="45788" rIns="91578" bIns="457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6" y="8917780"/>
            <a:ext cx="3077101" cy="470696"/>
          </a:xfrm>
          <a:prstGeom prst="rect">
            <a:avLst/>
          </a:prstGeom>
        </p:spPr>
        <p:txBody>
          <a:bodyPr vert="horz" lIns="91578" tIns="45788" rIns="91578" bIns="45788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34">
              <a:defRPr/>
            </a:pPr>
            <a:fld id="{FE5F192D-C401-4971-BCD2-FEFF21EAE610}" type="slidenum">
              <a:rPr lang="en-US">
                <a:solidFill>
                  <a:prstClr val="black"/>
                </a:solidFill>
              </a:rPr>
              <a:pPr defTabSz="914234"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0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4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53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59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34">
              <a:defRPr/>
            </a:pPr>
            <a:fld id="{FE5F192D-C401-4971-BCD2-FEFF21EAE610}" type="slidenum">
              <a:rPr lang="en-US">
                <a:solidFill>
                  <a:prstClr val="black"/>
                </a:solidFill>
              </a:rPr>
              <a:pPr defTabSz="914234"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33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75" indent="0" algn="ctr">
              <a:buNone/>
              <a:defRPr/>
            </a:lvl2pPr>
            <a:lvl3pPr marL="685749" indent="0" algn="ctr">
              <a:buNone/>
              <a:defRPr/>
            </a:lvl3pPr>
            <a:lvl4pPr marL="1028624" indent="0" algn="ctr">
              <a:buNone/>
              <a:defRPr/>
            </a:lvl4pPr>
            <a:lvl5pPr marL="1371498" indent="0" algn="ctr">
              <a:buNone/>
              <a:defRPr/>
            </a:lvl5pPr>
            <a:lvl6pPr marL="1714373" indent="0" algn="ctr">
              <a:buNone/>
              <a:defRPr/>
            </a:lvl6pPr>
            <a:lvl7pPr marL="2057246" indent="0" algn="ctr">
              <a:buNone/>
              <a:defRPr/>
            </a:lvl7pPr>
            <a:lvl8pPr marL="2400120" indent="0" algn="ctr">
              <a:buNone/>
              <a:defRPr/>
            </a:lvl8pPr>
            <a:lvl9pPr marL="274299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75" indent="0">
              <a:buNone/>
              <a:defRPr sz="1350"/>
            </a:lvl2pPr>
            <a:lvl3pPr marL="685749" indent="0">
              <a:buNone/>
              <a:defRPr sz="1200"/>
            </a:lvl3pPr>
            <a:lvl4pPr marL="1028624" indent="0">
              <a:buNone/>
              <a:defRPr sz="1050"/>
            </a:lvl4pPr>
            <a:lvl5pPr marL="1371498" indent="0">
              <a:buNone/>
              <a:defRPr sz="1050"/>
            </a:lvl5pPr>
            <a:lvl6pPr marL="1714373" indent="0">
              <a:buNone/>
              <a:defRPr sz="1050"/>
            </a:lvl6pPr>
            <a:lvl7pPr marL="2057246" indent="0">
              <a:buNone/>
              <a:defRPr sz="1050"/>
            </a:lvl7pPr>
            <a:lvl8pPr marL="2400120" indent="0">
              <a:buNone/>
              <a:defRPr sz="1050"/>
            </a:lvl8pPr>
            <a:lvl9pPr marL="2742995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7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7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8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2" y="204801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8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75" indent="0">
              <a:buNone/>
              <a:defRPr sz="900"/>
            </a:lvl2pPr>
            <a:lvl3pPr marL="685749" indent="0">
              <a:buNone/>
              <a:defRPr sz="750"/>
            </a:lvl3pPr>
            <a:lvl4pPr marL="1028624" indent="0">
              <a:buNone/>
              <a:defRPr sz="675"/>
            </a:lvl4pPr>
            <a:lvl5pPr marL="1371498" indent="0">
              <a:buNone/>
              <a:defRPr sz="675"/>
            </a:lvl5pPr>
            <a:lvl6pPr marL="1714373" indent="0">
              <a:buNone/>
              <a:defRPr sz="675"/>
            </a:lvl6pPr>
            <a:lvl7pPr marL="2057246" indent="0">
              <a:buNone/>
              <a:defRPr sz="675"/>
            </a:lvl7pPr>
            <a:lvl8pPr marL="2400120" indent="0">
              <a:buNone/>
              <a:defRPr sz="675"/>
            </a:lvl8pPr>
            <a:lvl9pPr marL="2742995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15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75" indent="0">
              <a:buNone/>
              <a:defRPr sz="900"/>
            </a:lvl2pPr>
            <a:lvl3pPr marL="685749" indent="0">
              <a:buNone/>
              <a:defRPr sz="750"/>
            </a:lvl3pPr>
            <a:lvl4pPr marL="1028624" indent="0">
              <a:buNone/>
              <a:defRPr sz="675"/>
            </a:lvl4pPr>
            <a:lvl5pPr marL="1371498" indent="0">
              <a:buNone/>
              <a:defRPr sz="675"/>
            </a:lvl5pPr>
            <a:lvl6pPr marL="1714373" indent="0">
              <a:buNone/>
              <a:defRPr sz="675"/>
            </a:lvl6pPr>
            <a:lvl7pPr marL="2057246" indent="0">
              <a:buNone/>
              <a:defRPr sz="675"/>
            </a:lvl7pPr>
            <a:lvl8pPr marL="2400120" indent="0">
              <a:buNone/>
              <a:defRPr sz="675"/>
            </a:lvl8pPr>
            <a:lvl9pPr marL="2742995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49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24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498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56" indent="-25715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71" indent="-21429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186" indent="-171438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060" indent="-171438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2935" indent="-171438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809" indent="-171438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684" indent="-171438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558" indent="-171438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433" indent="-171438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742950"/>
            <a:ext cx="5600700" cy="12954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2020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“Make Me a Servant”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038350"/>
            <a:ext cx="5848350" cy="1676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defTabSz="914355">
              <a:spcBef>
                <a:spcPct val="0"/>
              </a:spcBef>
              <a:buNone/>
              <a:defRPr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2800" i="1" kern="0" dirty="0">
                <a:solidFill>
                  <a:srgbClr val="FFFFFF"/>
                </a:solidFill>
              </a:rPr>
              <a:t>It’s Not My Problem!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2800" i="1" kern="0" dirty="0">
                <a:solidFill>
                  <a:srgbClr val="FFFFFF"/>
                </a:solidFill>
                <a:latin typeface="Arial"/>
                <a:cs typeface="Arial"/>
              </a:rPr>
              <a:t>(Deuteronomy 22:1-4)</a:t>
            </a:r>
          </a:p>
          <a:p>
            <a:pPr marL="0" indent="0" algn="r" defTabSz="914355" eaLnBrk="1" hangingPunct="1">
              <a:buNone/>
              <a:defRPr/>
            </a:pPr>
            <a:endParaRPr lang="en-US" altLang="en-US" sz="1600" i="1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 algn="r" defTabSz="914355" eaLnBrk="1" hangingPunct="1">
              <a:buNone/>
              <a:defRPr/>
            </a:pPr>
            <a:endParaRPr lang="en-US" altLang="en-US" sz="1600" i="1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 algn="r" defTabSz="914355" eaLnBrk="1" hangingPunct="1">
              <a:buNone/>
              <a:defRPr/>
            </a:pPr>
            <a:r>
              <a:rPr lang="en-US" altLang="en-US" sz="2400" i="1" kern="0" dirty="0">
                <a:solidFill>
                  <a:srgbClr val="FFFFFF"/>
                </a:solidFill>
                <a:latin typeface="Arial"/>
                <a:cs typeface="Arial"/>
              </a:rPr>
              <a:t>February 16, 2020</a:t>
            </a:r>
          </a:p>
        </p:txBody>
      </p:sp>
    </p:spTree>
    <p:extLst>
      <p:ext uri="{BB962C8B-B14F-4D97-AF65-F5344CB8AC3E}">
        <p14:creationId xmlns:p14="http://schemas.microsoft.com/office/powerpoint/2010/main" val="185966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590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21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1. When It’s Not My Problem:  “You may not ignore it”</a:t>
            </a:r>
          </a:p>
          <a:p>
            <a:pPr marL="0" indent="0">
              <a:buNone/>
              <a:defRPr/>
            </a:pPr>
            <a:endParaRPr lang="en-US" altLang="en-US" sz="2100" dirty="0">
              <a:latin typeface="Calibri" panose="020F0502020204030204" pitchFamily="34" charset="0"/>
              <a:ea typeface="MS Mincho" panose="020B0400000000000000" pitchFamily="49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An ox goes astray, </a:t>
            </a:r>
            <a:r>
              <a:rPr lang="en-US" altLang="en-US" sz="2100" u="sng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owned by a brother which you know</a:t>
            </a: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 (Deut. 22:1-4).  Take on an unsolicited burden.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An ox goes astray, </a:t>
            </a:r>
            <a:r>
              <a:rPr lang="en-US" altLang="en-US" sz="2100" u="sng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owned by a brother which you don’t know</a:t>
            </a: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 (Deut. 22:1-4).  An opportunity to get to know him!</a:t>
            </a:r>
            <a:endParaRPr lang="en-US" altLang="en-US" dirty="0">
              <a:latin typeface="Calibri" panose="020F0502020204030204" pitchFamily="34" charset="0"/>
              <a:ea typeface="MS Mincho" panose="020B0400000000000000" pitchFamily="49" charset="-128"/>
              <a:cs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F5209C0-5CB2-43FD-B8D0-CE91ED7CE690}"/>
              </a:ext>
            </a:extLst>
          </p:cNvPr>
          <p:cNvGrpSpPr/>
          <p:nvPr/>
        </p:nvGrpSpPr>
        <p:grpSpPr>
          <a:xfrm>
            <a:off x="0" y="2"/>
            <a:ext cx="6858000" cy="608129"/>
            <a:chOff x="0" y="0"/>
            <a:chExt cx="9144000" cy="810838"/>
          </a:xfrm>
        </p:grpSpPr>
        <p:sp>
          <p:nvSpPr>
            <p:cNvPr id="4" name="Rectangle 5">
              <a:extLst>
                <a:ext uri="{FF2B5EF4-FFF2-40B4-BE49-F238E27FC236}">
                  <a16:creationId xmlns:a16="http://schemas.microsoft.com/office/drawing/2014/main" id="{FAFE396E-1D09-4B0C-986D-20E308A55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2020 Theme: “Make Me a Servant”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400" i="1" kern="0" dirty="0">
                  <a:solidFill>
                    <a:srgbClr val="FFFFFF"/>
                  </a:solidFill>
                  <a:latin typeface="Arial"/>
                  <a:cs typeface="Arial"/>
                </a:rPr>
                <a:t>It’s Not My Problem (Deut. 22:1-4)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1F7F199-A699-42F6-ADFB-1A19C074FE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4E6DBFB-41DE-448F-80C6-0BF2E7E424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0652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514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21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2. When It’s Not My Problem:  Jesus got involved with others’ problems.</a:t>
            </a:r>
          </a:p>
          <a:p>
            <a:pPr marL="0" indent="0">
              <a:buNone/>
              <a:defRPr/>
            </a:pPr>
            <a:endParaRPr lang="en-US" altLang="en-US" sz="2100" dirty="0">
              <a:latin typeface="Calibri" panose="020F0502020204030204" pitchFamily="34" charset="0"/>
              <a:ea typeface="MS Mincho" panose="020B0400000000000000" pitchFamily="49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Jesus healed 10 helpless lepers (</a:t>
            </a:r>
            <a:r>
              <a:rPr lang="en-US" altLang="en-US" sz="210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Luke 17:11-19</a:t>
            </a: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)!  Why get involved?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Jesus died for sinners, he died for me!  Why get involved? (Rom. 5:6-11; Eph. 2:1-7; John 3:16)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dirty="0">
              <a:latin typeface="Calibri" panose="020F0502020204030204" pitchFamily="34" charset="0"/>
              <a:ea typeface="MS Mincho" panose="020B0400000000000000" pitchFamily="49" charset="-128"/>
              <a:cs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14D4AD-A4F5-49EB-988E-2DBB04F83681}"/>
              </a:ext>
            </a:extLst>
          </p:cNvPr>
          <p:cNvGrpSpPr/>
          <p:nvPr/>
        </p:nvGrpSpPr>
        <p:grpSpPr>
          <a:xfrm>
            <a:off x="0" y="2"/>
            <a:ext cx="6858000" cy="608129"/>
            <a:chOff x="0" y="0"/>
            <a:chExt cx="9144000" cy="810838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3AF86D2B-FD9E-4DD1-A52A-628CA0727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2020 Theme: “Make Me a Servant”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400" i="1" kern="0" dirty="0">
                  <a:solidFill>
                    <a:srgbClr val="FFFFFF"/>
                  </a:solidFill>
                  <a:latin typeface="Arial"/>
                  <a:cs typeface="Arial"/>
                </a:rPr>
                <a:t>It’s Not My Problem (Deut. 22:1-4)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A5CE921-F17E-4036-A116-10A161531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2859ADE-9947-4519-916F-0EF7656633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77654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200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21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3. When It’s Not My Problem:  I must get involved</a:t>
            </a:r>
          </a:p>
          <a:p>
            <a:pPr marL="0" indent="0">
              <a:buNone/>
              <a:defRPr/>
            </a:pPr>
            <a:endParaRPr lang="en-US" altLang="en-US" sz="2100" dirty="0">
              <a:latin typeface="Calibri" panose="020F0502020204030204" pitchFamily="34" charset="0"/>
              <a:ea typeface="MS Mincho" panose="020B0400000000000000" pitchFamily="49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Defend the oppressed: Fatherless &amp; widows (Isa. 1:17)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Care for the poor (Prov. 19:17; 21:13)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Give the good news to sinners (Phil. 1:14-16). We are the ones who know the solution!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Bear with those who are spiritually untaught or weak (1</a:t>
            </a:r>
            <a:r>
              <a:rPr lang="en-US" altLang="en-US" sz="2100" baseline="300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st</a:t>
            </a:r>
            <a:r>
              <a:rPr lang="en-US" altLang="en-US" sz="21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 Thess. 5:14; Rom. 15:1-2)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2100" dirty="0">
              <a:latin typeface="Calibri" panose="020F0502020204030204" pitchFamily="34" charset="0"/>
              <a:ea typeface="MS Mincho" panose="020B0400000000000000" pitchFamily="49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dirty="0">
              <a:latin typeface="Calibri" panose="020F0502020204030204" pitchFamily="34" charset="0"/>
              <a:ea typeface="MS Mincho" panose="020B0400000000000000" pitchFamily="49" charset="-128"/>
              <a:cs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A064CD-6746-435C-98A1-8CB383EDFCA9}"/>
              </a:ext>
            </a:extLst>
          </p:cNvPr>
          <p:cNvGrpSpPr/>
          <p:nvPr/>
        </p:nvGrpSpPr>
        <p:grpSpPr>
          <a:xfrm>
            <a:off x="0" y="2"/>
            <a:ext cx="6858000" cy="608129"/>
            <a:chOff x="0" y="0"/>
            <a:chExt cx="9144000" cy="810838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B0BE4B59-E103-4F19-BDDF-F0A3BBACD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2020 Theme: “Make Me a Servant”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400" i="1" kern="0" dirty="0">
                  <a:solidFill>
                    <a:srgbClr val="FFFFFF"/>
                  </a:solidFill>
                  <a:latin typeface="Arial"/>
                  <a:cs typeface="Arial"/>
                </a:rPr>
                <a:t>It’s Not My Problem (Deut. 22:1-4)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16BEF7D-4EBA-4594-9728-AFA60A240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D24E89B-E88B-475A-9413-9EFD23EB3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58832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17145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1700" dirty="0">
                <a:solidFill>
                  <a:srgbClr val="C00000"/>
                </a:solidFill>
                <a:ea typeface="MS Mincho" panose="020B0400000000000000" pitchFamily="49" charset="-128"/>
              </a:rPr>
              <a:t>Conclusion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Our theme for 2020 is “Make Me a Servant.”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We must be willing to burden ourselves with the problems of others.</a:t>
            </a:r>
          </a:p>
          <a:p>
            <a:pPr marL="0" indent="0">
              <a:buNone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0" y="-642935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2020 Theme: “Make Me a Servant”</a:t>
              </a:r>
            </a:p>
            <a:p>
              <a:pPr algn="ctr" eaLnBrk="1" hangingPunct="1">
                <a:defRPr/>
              </a:pPr>
              <a:r>
                <a:rPr lang="en-US" altLang="en-US" sz="1400" i="1" kern="0" dirty="0">
                  <a:solidFill>
                    <a:srgbClr val="FFFFFF"/>
                  </a:solidFill>
                </a:rPr>
                <a:t>It’s Not My Problem!</a:t>
              </a:r>
              <a:endParaRPr lang="en-US" altLang="en-US" sz="1400" i="1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49DBCE5-E4A3-4C7F-A861-E09ED1F63143}"/>
              </a:ext>
            </a:extLst>
          </p:cNvPr>
          <p:cNvGrpSpPr/>
          <p:nvPr/>
        </p:nvGrpSpPr>
        <p:grpSpPr>
          <a:xfrm>
            <a:off x="0" y="2"/>
            <a:ext cx="6858000" cy="608129"/>
            <a:chOff x="0" y="0"/>
            <a:chExt cx="9144000" cy="810838"/>
          </a:xfrm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2C059B97-18A6-4699-8CA7-69F23E5C5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2020 Theme: “Make Me a Servant”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400" i="1" kern="0" dirty="0">
                  <a:solidFill>
                    <a:srgbClr val="FFFFFF"/>
                  </a:solidFill>
                  <a:latin typeface="Arial"/>
                  <a:cs typeface="Arial"/>
                </a:rPr>
                <a:t>It’s Not My Problem (Deut. 22:1-4)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C16CFAB-63D1-4D93-BF24-205EB71F1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0DD21C-8BA4-4E4F-8180-12E1B8C77A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33507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742950"/>
            <a:ext cx="5600700" cy="12954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2020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“Make Me a Servant”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038350"/>
            <a:ext cx="5848350" cy="1676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defTabSz="914355">
              <a:spcBef>
                <a:spcPct val="0"/>
              </a:spcBef>
              <a:buNone/>
              <a:defRPr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2800" i="1" kern="0" dirty="0">
                <a:solidFill>
                  <a:srgbClr val="FFFFFF"/>
                </a:solidFill>
              </a:rPr>
              <a:t>It’s Not My Problem!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2800" i="1" kern="0" dirty="0">
                <a:solidFill>
                  <a:srgbClr val="FFFFFF"/>
                </a:solidFill>
                <a:latin typeface="Arial"/>
                <a:cs typeface="Arial"/>
              </a:rPr>
              <a:t>(Deuteronomy 22:1-4)</a:t>
            </a:r>
          </a:p>
          <a:p>
            <a:pPr marL="0" indent="0" algn="r" defTabSz="914355" eaLnBrk="1" hangingPunct="1">
              <a:buNone/>
              <a:defRPr/>
            </a:pPr>
            <a:endParaRPr lang="en-US" altLang="en-US" sz="1600" i="1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 algn="r" defTabSz="914355" eaLnBrk="1" hangingPunct="1">
              <a:buNone/>
              <a:defRPr/>
            </a:pPr>
            <a:endParaRPr lang="en-US" altLang="en-US" sz="1600" i="1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 algn="r" defTabSz="914355" eaLnBrk="1" hangingPunct="1">
              <a:buNone/>
              <a:defRPr/>
            </a:pPr>
            <a:r>
              <a:rPr lang="en-US" altLang="en-US" sz="2400" i="1" kern="0" dirty="0">
                <a:solidFill>
                  <a:srgbClr val="FFFFFF"/>
                </a:solidFill>
                <a:latin typeface="Arial"/>
                <a:cs typeface="Arial"/>
              </a:rPr>
              <a:t>February 16, 2020</a:t>
            </a:r>
          </a:p>
        </p:txBody>
      </p:sp>
    </p:spTree>
    <p:extLst>
      <p:ext uri="{BB962C8B-B14F-4D97-AF65-F5344CB8AC3E}">
        <p14:creationId xmlns:p14="http://schemas.microsoft.com/office/powerpoint/2010/main" val="14074941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15822</TotalTime>
  <Words>354</Words>
  <Application>Microsoft Office PowerPoint</Application>
  <PresentationFormat>Custom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Me a Servant. It’s Not My Problem!</dc:title>
  <dc:creator>Carl Lungstrum</dc:creator>
  <cp:lastModifiedBy>Carl</cp:lastModifiedBy>
  <cp:revision>1113</cp:revision>
  <cp:lastPrinted>2020-02-16T15:44:24Z</cp:lastPrinted>
  <dcterms:created xsi:type="dcterms:W3CDTF">2012-03-18T20:35:27Z</dcterms:created>
  <dcterms:modified xsi:type="dcterms:W3CDTF">2020-02-16T21:57:33Z</dcterms:modified>
</cp:coreProperties>
</file>