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20" r:id="rId2"/>
    <p:sldId id="334" r:id="rId3"/>
    <p:sldId id="335" r:id="rId4"/>
    <p:sldId id="336" r:id="rId5"/>
    <p:sldId id="333" r:id="rId6"/>
  </p:sldIdLst>
  <p:sldSz cx="6858000" cy="51435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3366"/>
    <a:srgbClr val="000066"/>
    <a:srgbClr val="0000CC"/>
    <a:srgbClr val="009999"/>
    <a:srgbClr val="006699"/>
    <a:srgbClr val="99003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06" autoAdjust="0"/>
    <p:restoredTop sz="76015" autoAdjust="0"/>
  </p:normalViewPr>
  <p:slideViewPr>
    <p:cSldViewPr>
      <p:cViewPr varScale="1">
        <p:scale>
          <a:sx n="73" d="100"/>
          <a:sy n="73" d="100"/>
        </p:scale>
        <p:origin x="1206" y="66"/>
      </p:cViewPr>
      <p:guideLst>
        <p:guide orient="horz" pos="2160"/>
        <p:guide pos="216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782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/>
            </a:lvl1pPr>
          </a:lstStyle>
          <a:p>
            <a:fld id="{EF61BAE8-95F3-4232-B85D-A7FCB0A68E4D}" type="datetimeFigureOut">
              <a:rPr lang="en-US" altLang="en-US"/>
              <a:pPr/>
              <a:t>1/18/2020</a:t>
            </a:fld>
            <a:endParaRPr lang="en-US" alt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782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/>
            </a:lvl1pPr>
          </a:lstStyle>
          <a:p>
            <a:fld id="{137FF456-0FB9-416B-917B-E7F18AACB6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0510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782" y="0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r">
              <a:defRPr sz="1200"/>
            </a:lvl1pPr>
          </a:lstStyle>
          <a:p>
            <a:fld id="{B67D9122-F63E-4EF3-A539-3BF8022F1854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70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14" tIns="45807" rIns="91614" bIns="4580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1" y="4517727"/>
            <a:ext cx="5683253" cy="3697189"/>
          </a:xfrm>
          <a:prstGeom prst="rect">
            <a:avLst/>
          </a:prstGeom>
        </p:spPr>
        <p:txBody>
          <a:bodyPr vert="horz" lIns="91614" tIns="45807" rIns="91614" bIns="4580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779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782" y="8917779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r">
              <a:defRPr sz="1200"/>
            </a:lvl1pPr>
          </a:lstStyle>
          <a:p>
            <a:fld id="{FE5F192D-C401-4971-BCD2-FEFF21EAE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48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059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514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737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1956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610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7827"/>
            <a:ext cx="58293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892" indent="0" algn="ctr">
              <a:buNone/>
              <a:defRPr/>
            </a:lvl2pPr>
            <a:lvl3pPr marL="685783" indent="0" algn="ctr">
              <a:buNone/>
              <a:defRPr/>
            </a:lvl3pPr>
            <a:lvl4pPr marL="1028675" indent="0" algn="ctr">
              <a:buNone/>
              <a:defRPr/>
            </a:lvl4pPr>
            <a:lvl5pPr marL="1371566" indent="0" algn="ctr">
              <a:buNone/>
              <a:defRPr/>
            </a:lvl5pPr>
            <a:lvl6pPr marL="1714457" indent="0" algn="ctr">
              <a:buNone/>
              <a:defRPr/>
            </a:lvl6pPr>
            <a:lvl7pPr marL="2057348" indent="0" algn="ctr">
              <a:buNone/>
              <a:defRPr/>
            </a:lvl7pPr>
            <a:lvl8pPr marL="2400240" indent="0" algn="ctr">
              <a:buNone/>
              <a:defRPr/>
            </a:lvl8pPr>
            <a:lvl9pPr marL="274313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6CB268-7D37-4532-8E3A-41E71147C0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8792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F34F1-020E-4786-9717-BE32952E6E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143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5980"/>
            <a:ext cx="154305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5980"/>
            <a:ext cx="451485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15853-7630-4A28-BD6C-C888CA0DEE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24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B8E159-F249-4C59-883F-525D5F5C95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4015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8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92" indent="0">
              <a:buNone/>
              <a:defRPr sz="1350"/>
            </a:lvl2pPr>
            <a:lvl3pPr marL="685783" indent="0">
              <a:buNone/>
              <a:defRPr sz="1200"/>
            </a:lvl3pPr>
            <a:lvl4pPr marL="1028675" indent="0">
              <a:buNone/>
              <a:defRPr sz="1050"/>
            </a:lvl4pPr>
            <a:lvl5pPr marL="1371566" indent="0">
              <a:buNone/>
              <a:defRPr sz="1050"/>
            </a:lvl5pPr>
            <a:lvl6pPr marL="1714457" indent="0">
              <a:buNone/>
              <a:defRPr sz="1050"/>
            </a:lvl6pPr>
            <a:lvl7pPr marL="2057348" indent="0">
              <a:buNone/>
              <a:defRPr sz="1050"/>
            </a:lvl7pPr>
            <a:lvl8pPr marL="2400240" indent="0">
              <a:buNone/>
              <a:defRPr sz="1050"/>
            </a:lvl8pPr>
            <a:lvl9pPr marL="2743132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5012ED-4A5A-4675-9A57-B883A0A905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610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200153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200153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AE24D-1BF4-4039-A5CD-E871C16B19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3189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4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4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23278F-B036-42A8-B2A3-20D199A38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4502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FEF87C-096A-483B-B67D-A7352B2A79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336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8F6FD7-F1C9-493B-86F2-DAEA9E694C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27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5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204795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5" y="1076328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BB128E-D5DF-46BE-9998-68FAAC9092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760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1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9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037C3-0146-4A25-B6E6-C1E20F7EEC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69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200153"/>
            <a:ext cx="61722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4683919"/>
            <a:ext cx="1600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5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4683919"/>
            <a:ext cx="21717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05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4683919"/>
            <a:ext cx="1600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50"/>
            </a:lvl1pPr>
          </a:lstStyle>
          <a:p>
            <a:fld id="{EE367A27-C1BE-47B7-BB6C-3DBF6389532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5pPr>
      <a:lvl6pPr marL="342892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6pPr>
      <a:lvl7pPr marL="685783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7pPr>
      <a:lvl8pPr marL="1028675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8pPr>
      <a:lvl9pPr marL="1371566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57168" indent="-257168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cs typeface="+mn-cs"/>
        </a:defRPr>
      </a:lvl2pPr>
      <a:lvl3pPr marL="857228" indent="-171446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200120" indent="-171446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cs typeface="+mn-cs"/>
        </a:defRPr>
      </a:lvl4pPr>
      <a:lvl5pPr marL="1543012" indent="-171446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5pPr>
      <a:lvl6pPr marL="1885903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6pPr>
      <a:lvl7pPr marL="2228795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7pPr>
      <a:lvl8pPr marL="2571686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8pPr>
      <a:lvl9pPr marL="2914577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575" y="895350"/>
            <a:ext cx="5276850" cy="22098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endParaRPr lang="en-US" sz="135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“If Christ is Not Risen”</a:t>
            </a: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Part 2</a:t>
            </a: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(1</a:t>
            </a:r>
            <a:r>
              <a:rPr lang="en-US" altLang="en-US" sz="3000" i="1" kern="0" baseline="30000" dirty="0">
                <a:solidFill>
                  <a:schemeClr val="bg1"/>
                </a:solidFill>
              </a:rPr>
              <a:t>st</a:t>
            </a:r>
            <a:r>
              <a:rPr lang="en-US" altLang="en-US" sz="3000" i="1" kern="0" dirty="0">
                <a:solidFill>
                  <a:schemeClr val="bg1"/>
                </a:solidFill>
              </a:rPr>
              <a:t> Corinthians 15:20-34)</a:t>
            </a: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 </a:t>
            </a: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Sunday Evening January 5, 2020</a:t>
            </a:r>
          </a:p>
        </p:txBody>
      </p:sp>
    </p:spTree>
    <p:extLst>
      <p:ext uri="{BB962C8B-B14F-4D97-AF65-F5344CB8AC3E}">
        <p14:creationId xmlns:p14="http://schemas.microsoft.com/office/powerpoint/2010/main" val="2318426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4300" y="666751"/>
            <a:ext cx="6629400" cy="43434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AutoNum type="arabicPeriod"/>
              <a:defRPr/>
            </a:pPr>
            <a:r>
              <a:rPr lang="en-US" altLang="en-US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In Fact, Christ is Risen (1</a:t>
            </a:r>
            <a:r>
              <a:rPr lang="en-US" altLang="en-US" baseline="30000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st</a:t>
            </a:r>
            <a:r>
              <a:rPr lang="en-US" altLang="en-US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 Cor. 15:20-23)</a:t>
            </a:r>
            <a:endParaRPr lang="en-US" altLang="en-US" sz="1800" dirty="0">
              <a:ea typeface="MS Mincho" panose="020B0400000000000000" pitchFamily="49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Christ is the first-fruits of the resurrection. First-Fruits are evidence of God’s blessings </a:t>
            </a:r>
          </a:p>
          <a:p>
            <a:pPr marL="685791" lvl="1" indent="-342900">
              <a:buFont typeface="+mj-lt"/>
              <a:buAutoNum type="arabicParenR"/>
              <a:defRPr/>
            </a:pPr>
            <a:r>
              <a:rPr lang="en-US" altLang="en-US" sz="1500" dirty="0">
                <a:ea typeface="MS Mincho" panose="020B0400000000000000" pitchFamily="49" charset="-128"/>
              </a:rPr>
              <a:t>Harvest of grain (Lev. 23:9-11)  </a:t>
            </a:r>
          </a:p>
          <a:p>
            <a:pPr marL="685791" lvl="1" indent="-342900">
              <a:buFont typeface="+mj-lt"/>
              <a:buAutoNum type="arabicParenR"/>
              <a:defRPr/>
            </a:pPr>
            <a:r>
              <a:rPr lang="en-US" altLang="en-US" sz="1500" dirty="0">
                <a:ea typeface="MS Mincho" panose="020B0400000000000000" pitchFamily="49" charset="-128"/>
              </a:rPr>
              <a:t>God’s nation – Israel (Jer. 2:3)</a:t>
            </a:r>
          </a:p>
          <a:p>
            <a:pPr marL="685791" lvl="1" indent="-342900">
              <a:buFont typeface="+mj-lt"/>
              <a:buAutoNum type="arabicParenR"/>
              <a:defRPr/>
            </a:pPr>
            <a:r>
              <a:rPr lang="en-US" altLang="en-US" sz="1500" dirty="0">
                <a:ea typeface="MS Mincho" panose="020B0400000000000000" pitchFamily="49" charset="-128"/>
              </a:rPr>
              <a:t>Those saved in Christ (James 1:17-18)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Christ is the first one raised from the dead, never to suffer physical death again. (Phil. 3:10, 20-21)  Others were raised, but died again:  Lazarus (John 11); saints at the crucifixion (Matt. 27:52)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Christ is God’s celebrated first-fruit, proof of the subsequent resurrections of all the dead:  (John 5:28-29)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Adam proved all will die, Jesus proved that all the dead can be made alive.  </a:t>
            </a:r>
            <a:endParaRPr lang="en-US" altLang="en-US" sz="1500" dirty="0">
              <a:ea typeface="MS Mincho" panose="020B0400000000000000" pitchFamily="49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altLang="en-US" sz="1500" dirty="0">
              <a:ea typeface="MS Mincho" panose="020B0400000000000000" pitchFamily="49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altLang="en-US" sz="1500" dirty="0">
              <a:ea typeface="MS Mincho" panose="020B0400000000000000" pitchFamily="49" charset="-128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“If Christ is Not Risen” Part 2  (1</a:t>
              </a:r>
              <a:r>
                <a:rPr lang="en-US" altLang="en-US" sz="1600" i="1" kern="0" baseline="30000" dirty="0">
                  <a:solidFill>
                    <a:schemeClr val="bg1"/>
                  </a:solidFill>
                </a:rPr>
                <a:t>st</a:t>
              </a:r>
              <a:r>
                <a:rPr lang="en-US" altLang="en-US" sz="1600" i="1" kern="0" dirty="0">
                  <a:solidFill>
                    <a:schemeClr val="bg1"/>
                  </a:solidFill>
                </a:rPr>
                <a:t> Corinthians 15:20-34)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467308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4300" y="666751"/>
            <a:ext cx="6629400" cy="2971799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Font typeface="+mj-lt"/>
              <a:buAutoNum type="arabicPeriod" startAt="2"/>
              <a:defRPr/>
            </a:pPr>
            <a:r>
              <a:rPr lang="en-US" altLang="en-US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Jesus reigns over all…including death </a:t>
            </a:r>
          </a:p>
          <a:p>
            <a:pPr marL="0" indent="0" algn="ctr">
              <a:buNone/>
              <a:defRPr/>
            </a:pPr>
            <a:r>
              <a:rPr lang="en-US" altLang="en-US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(1</a:t>
            </a:r>
            <a:r>
              <a:rPr lang="en-US" altLang="en-US" baseline="30000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st</a:t>
            </a:r>
            <a:r>
              <a:rPr lang="en-US" altLang="en-US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 Cor. 15:24-27)</a:t>
            </a:r>
            <a:endParaRPr lang="en-US" altLang="en-US" sz="1800" dirty="0">
              <a:ea typeface="MS Mincho" panose="020B0400000000000000" pitchFamily="49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Jesus reigns over every rule and every authority and every power (Matt. 28:18; Eph. 1:20-23)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Jesus reigns over the flesh (Gal. 2:20)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Jesus reigns over sin and Satan (Heb. 2:14-18)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Jesus must reign over the last enemy…death!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At the end, death will be no more!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altLang="en-US" sz="1800" dirty="0">
              <a:ea typeface="MS Mincho" panose="020B0400000000000000" pitchFamily="49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altLang="en-US" sz="1500" dirty="0">
              <a:ea typeface="MS Mincho" panose="020B0400000000000000" pitchFamily="49" charset="-128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“If Christ is Not Risen” Part 2  (1</a:t>
              </a:r>
              <a:r>
                <a:rPr lang="en-US" altLang="en-US" sz="1600" i="1" kern="0" baseline="30000" dirty="0">
                  <a:solidFill>
                    <a:schemeClr val="bg1"/>
                  </a:solidFill>
                </a:rPr>
                <a:t>st</a:t>
              </a:r>
              <a:r>
                <a:rPr lang="en-US" altLang="en-US" sz="1600" i="1" kern="0" dirty="0">
                  <a:solidFill>
                    <a:schemeClr val="bg1"/>
                  </a:solidFill>
                </a:rPr>
                <a:t> Corinthians 15:20-34)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678085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4300" y="666751"/>
            <a:ext cx="6629400" cy="4038599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Font typeface="+mj-lt"/>
              <a:buAutoNum type="arabicPeriod" startAt="3"/>
              <a:defRPr/>
            </a:pPr>
            <a:r>
              <a:rPr lang="en-US" altLang="en-US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If Christ is not risen, why suffer?</a:t>
            </a:r>
          </a:p>
          <a:p>
            <a:pPr marL="0" indent="0" algn="ctr">
              <a:buNone/>
              <a:defRPr/>
            </a:pPr>
            <a:r>
              <a:rPr lang="en-US" altLang="en-US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(1</a:t>
            </a:r>
            <a:r>
              <a:rPr lang="en-US" altLang="en-US" baseline="30000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st</a:t>
            </a:r>
            <a:r>
              <a:rPr lang="en-US" altLang="en-US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 Cor. 15:29-34)</a:t>
            </a:r>
            <a:endParaRPr lang="en-US" altLang="en-US" sz="1800" dirty="0">
              <a:ea typeface="MS Mincho" panose="020B0400000000000000" pitchFamily="49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It would be a painful journey with no reward (1</a:t>
            </a:r>
            <a:r>
              <a:rPr lang="en-US" altLang="en-US" sz="1800" baseline="30000" dirty="0">
                <a:ea typeface="MS Mincho" panose="020B0400000000000000" pitchFamily="49" charset="-128"/>
              </a:rPr>
              <a:t>st</a:t>
            </a:r>
            <a:r>
              <a:rPr lang="en-US" altLang="en-US" sz="1800" dirty="0">
                <a:ea typeface="MS Mincho" panose="020B0400000000000000" pitchFamily="49" charset="-128"/>
              </a:rPr>
              <a:t> Cor. 15:19)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It would be impossible to recruit new souls, inviting them to a life of spiritual battles, suffering and persecution (Matt. 20:20-23; Luke 14:25-33; Matt. 16:24; 2</a:t>
            </a:r>
            <a:r>
              <a:rPr lang="en-US" altLang="en-US" sz="1800" baseline="30000" dirty="0">
                <a:ea typeface="MS Mincho" panose="020B0400000000000000" pitchFamily="49" charset="-128"/>
              </a:rPr>
              <a:t>nd</a:t>
            </a:r>
            <a:r>
              <a:rPr lang="en-US" altLang="en-US" sz="1800" dirty="0">
                <a:ea typeface="MS Mincho" panose="020B0400000000000000" pitchFamily="49" charset="-128"/>
              </a:rPr>
              <a:t> Tim. 3:12)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Be better to “eat and drink for tomorrow we die”  Some were enticed by that notion.  “Bad company ruins good morals.”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Wake up!  There is life after death.  Do not give into the world.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Christ is risen, the dead in Christ are risen unto everlasting life!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altLang="en-US" sz="1500" dirty="0">
              <a:ea typeface="MS Mincho" panose="020B0400000000000000" pitchFamily="49" charset="-128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“If Christ is Not Risen” Part 2  (1</a:t>
              </a:r>
              <a:r>
                <a:rPr lang="en-US" altLang="en-US" sz="1600" i="1" kern="0" baseline="30000" dirty="0">
                  <a:solidFill>
                    <a:schemeClr val="bg1"/>
                  </a:solidFill>
                </a:rPr>
                <a:t>st</a:t>
              </a:r>
              <a:r>
                <a:rPr lang="en-US" altLang="en-US" sz="1600" i="1" kern="0" dirty="0">
                  <a:solidFill>
                    <a:schemeClr val="bg1"/>
                  </a:solidFill>
                </a:rPr>
                <a:t> Corinthians 15:20-34)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186176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575" y="895350"/>
            <a:ext cx="5276850" cy="22098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endParaRPr lang="en-US" sz="135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“If Christ is Not Risen”</a:t>
            </a: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Part 2</a:t>
            </a: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(1</a:t>
            </a:r>
            <a:r>
              <a:rPr lang="en-US" altLang="en-US" sz="3000" i="1" kern="0" baseline="30000" dirty="0">
                <a:solidFill>
                  <a:schemeClr val="bg1"/>
                </a:solidFill>
              </a:rPr>
              <a:t>st</a:t>
            </a:r>
            <a:r>
              <a:rPr lang="en-US" altLang="en-US" sz="3000" i="1" kern="0" dirty="0">
                <a:solidFill>
                  <a:schemeClr val="bg1"/>
                </a:solidFill>
              </a:rPr>
              <a:t> Corinthians 15:20-34)</a:t>
            </a: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 </a:t>
            </a: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Sunday Evening January 5, 2020</a:t>
            </a:r>
          </a:p>
        </p:txBody>
      </p:sp>
    </p:spTree>
    <p:extLst>
      <p:ext uri="{BB962C8B-B14F-4D97-AF65-F5344CB8AC3E}">
        <p14:creationId xmlns:p14="http://schemas.microsoft.com/office/powerpoint/2010/main" val="88683977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8970</TotalTime>
  <Words>421</Words>
  <Application>Microsoft Office PowerPoint</Application>
  <PresentationFormat>Custom</PresentationFormat>
  <Paragraphs>48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2020-01-05 PM 1Cor. 15.20-34 If Christ is Not Risen Part 2</dc:title>
  <dc:creator>Carl Lungstrum</dc:creator>
  <cp:lastModifiedBy>Carl</cp:lastModifiedBy>
  <cp:revision>820</cp:revision>
  <cp:lastPrinted>2020-01-05T23:29:38Z</cp:lastPrinted>
  <dcterms:created xsi:type="dcterms:W3CDTF">2012-03-18T20:35:27Z</dcterms:created>
  <dcterms:modified xsi:type="dcterms:W3CDTF">2020-01-19T03:12:06Z</dcterms:modified>
</cp:coreProperties>
</file>