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9" r:id="rId2"/>
    <p:sldId id="357" r:id="rId3"/>
    <p:sldId id="362" r:id="rId4"/>
    <p:sldId id="361" r:id="rId5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51" autoAdjust="0"/>
    <p:restoredTop sz="76015" autoAdjust="0"/>
  </p:normalViewPr>
  <p:slideViewPr>
    <p:cSldViewPr>
      <p:cViewPr varScale="1">
        <p:scale>
          <a:sx n="73" d="100"/>
          <a:sy n="73" d="100"/>
        </p:scale>
        <p:origin x="1368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7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27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70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5F192D-C401-4971-BCD2-FEFF21EAE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31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84" indent="0" algn="ctr">
              <a:buNone/>
              <a:defRPr/>
            </a:lvl2pPr>
            <a:lvl3pPr marL="685766" indent="0" algn="ctr">
              <a:buNone/>
              <a:defRPr/>
            </a:lvl3pPr>
            <a:lvl4pPr marL="1028649" indent="0" algn="ctr">
              <a:buNone/>
              <a:defRPr/>
            </a:lvl4pPr>
            <a:lvl5pPr marL="1371532" indent="0" algn="ctr">
              <a:buNone/>
              <a:defRPr/>
            </a:lvl5pPr>
            <a:lvl6pPr marL="1714415" indent="0" algn="ctr">
              <a:buNone/>
              <a:defRPr/>
            </a:lvl6pPr>
            <a:lvl7pPr marL="2057297" indent="0" algn="ctr">
              <a:buNone/>
              <a:defRPr/>
            </a:lvl7pPr>
            <a:lvl8pPr marL="2400180" indent="0" algn="ctr">
              <a:buNone/>
              <a:defRPr/>
            </a:lvl8pPr>
            <a:lvl9pPr marL="274306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84" indent="0">
              <a:buNone/>
              <a:defRPr sz="1350"/>
            </a:lvl2pPr>
            <a:lvl3pPr marL="685766" indent="0">
              <a:buNone/>
              <a:defRPr sz="1200"/>
            </a:lvl3pPr>
            <a:lvl4pPr marL="1028649" indent="0">
              <a:buNone/>
              <a:defRPr sz="1050"/>
            </a:lvl4pPr>
            <a:lvl5pPr marL="1371532" indent="0">
              <a:buNone/>
              <a:defRPr sz="1050"/>
            </a:lvl5pPr>
            <a:lvl6pPr marL="1714415" indent="0">
              <a:buNone/>
              <a:defRPr sz="1050"/>
            </a:lvl6pPr>
            <a:lvl7pPr marL="2057297" indent="0">
              <a:buNone/>
              <a:defRPr sz="1050"/>
            </a:lvl7pPr>
            <a:lvl8pPr marL="2400180" indent="0">
              <a:buNone/>
              <a:defRPr sz="1050"/>
            </a:lvl8pPr>
            <a:lvl9pPr marL="2743064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6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6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7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20479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7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13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8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49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3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2" indent="-2571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07" indent="-171442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090" indent="-171442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2974" indent="-171442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856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39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22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05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816674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defTabSz="914378">
              <a:spcBef>
                <a:spcPct val="0"/>
              </a:spcBef>
              <a:buNone/>
              <a:defRPr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Whoever calls on the name of the Lord shall be saved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(Joel 2:28-32) </a:t>
            </a:r>
            <a:endParaRPr lang="en-US" altLang="en-US" sz="28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78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78" eaLnBrk="1" hangingPunct="1">
              <a:buNone/>
              <a:defRPr/>
            </a:pPr>
            <a:r>
              <a:rPr lang="en-US" altLang="en-US" sz="1600" i="1" kern="0" dirty="0">
                <a:solidFill>
                  <a:srgbClr val="FFFFFF"/>
                </a:solidFill>
                <a:latin typeface="Arial"/>
                <a:cs typeface="Arial"/>
              </a:rPr>
              <a:t>December 15, 2019</a:t>
            </a:r>
          </a:p>
        </p:txBody>
      </p:sp>
    </p:spTree>
    <p:extLst>
      <p:ext uri="{BB962C8B-B14F-4D97-AF65-F5344CB8AC3E}">
        <p14:creationId xmlns:p14="http://schemas.microsoft.com/office/powerpoint/2010/main" val="1859662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42672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1. “It shall come to pass…” 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 marL="342892" indent="-342892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Time stamp.  Afterward, last days.  Identified by Peter as the period surrounding the Day of Pentecost (Acts 2:14-21)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The period after Babylonian Captivity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The period which will involve the last days of the physical nation of Israel, destroyed by Romans in AD 70. </a:t>
            </a:r>
          </a:p>
          <a:p>
            <a:pPr marL="342892" indent="-342892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Events: God’s Spirit poured out and the awesome day of the Lord. 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The Spirit poured out.  All flesh: Jews and Gentiles, young men and women, servants (Jews – Acts 2; Eunuchs - Isa. 56; Gentiles at Corinth – 1</a:t>
            </a:r>
            <a:r>
              <a:rPr lang="en-US" altLang="en-US" sz="1600" baseline="30000" dirty="0">
                <a:solidFill>
                  <a:srgbClr val="C00000"/>
                </a:solidFill>
                <a:ea typeface="MS Mincho" panose="020B0400000000000000" pitchFamily="49" charset="-128"/>
              </a:rPr>
              <a:t>st</a:t>
            </a: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 Cor. 12)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The day of the Lord upon the Jewish political state.  A judgment…as in Babylon (Isa. 13:9-10), Egypt (Ezek. 32:7-8), and Jerusalem (Matt. 24:29)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algn="ctr" eaLnBrk="1" hangingPunct="1"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</a:rPr>
                <a:t>Whoever calls upon the name of the Lord shall be saved (Joel 2:28-32) </a:t>
              </a:r>
              <a:endParaRPr lang="en-US" altLang="en-US" sz="1400" i="1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4191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2. “Whoever calls upon the name of the Lord…”</a:t>
            </a:r>
          </a:p>
          <a:p>
            <a:pPr marL="342892" indent="-342892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Calling on the name of the Lord means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Choosing God’s way-vs-the world’s way (Gen. 4:25-26)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Obeying the Lord, not just verbalizing consent (Rom. 10:1-10; Col. 3:17)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Obeying the Lord totally, not in part, such as rejecting Jesus as God means of salvation. Rejecting Jesus is rejecting God. (Acts 2:14-21, 38-39)</a:t>
            </a:r>
          </a:p>
          <a:p>
            <a:pPr marL="342892" indent="-342892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“Shall be saved”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Saved from sins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Saved from the judgment of the Lord. (2</a:t>
            </a:r>
            <a:r>
              <a:rPr lang="en-US" altLang="en-US" sz="1600" baseline="30000" dirty="0">
                <a:solidFill>
                  <a:srgbClr val="C00000"/>
                </a:solidFill>
                <a:ea typeface="MS Mincho" panose="020B0400000000000000" pitchFamily="49" charset="-128"/>
              </a:rPr>
              <a:t>nd</a:t>
            </a: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 Peter 3:10ff)</a:t>
            </a:r>
          </a:p>
          <a:p>
            <a:pPr marL="342892" indent="-342892">
              <a:buFont typeface="+mj-lt"/>
              <a:buAutoNum type="arabicParenR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“Whoever”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Jews or Gentiles</a:t>
            </a:r>
          </a:p>
          <a:p>
            <a:pPr marL="642915" lvl="1" indent="-342892"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solidFill>
                  <a:srgbClr val="C00000"/>
                </a:solidFill>
                <a:ea typeface="MS Mincho" panose="020B0400000000000000" pitchFamily="49" charset="-128"/>
              </a:rPr>
              <a:t>Each of us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0" y="2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algn="ctr" eaLnBrk="1" hangingPunct="1">
                <a:defRPr/>
              </a:pPr>
              <a:r>
                <a:rPr lang="en-US" altLang="en-US" sz="1400" i="1" kern="0" dirty="0">
                  <a:solidFill>
                    <a:srgbClr val="FFFFFF"/>
                  </a:solidFill>
                </a:rPr>
                <a:t>Whoever calls upon the name of the Lord shall be saved (Joel 2:28-32) </a:t>
              </a:r>
              <a:endParaRPr lang="en-US" altLang="en-US" sz="1400" i="1" kern="0" dirty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90259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816674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defTabSz="914378">
              <a:spcBef>
                <a:spcPct val="0"/>
              </a:spcBef>
              <a:buNone/>
              <a:defRPr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Whoever calls on the name of the Lord shall be saved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2800" i="1" kern="0" dirty="0">
                <a:solidFill>
                  <a:srgbClr val="FFFFFF"/>
                </a:solidFill>
              </a:rPr>
              <a:t>(Joel 2:28-32) </a:t>
            </a:r>
            <a:endParaRPr lang="en-US" altLang="en-US" sz="28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78" eaLnBrk="1" hangingPunct="1">
              <a:buNone/>
              <a:defRPr/>
            </a:pPr>
            <a:endParaRPr lang="en-US" altLang="en-US" sz="1600" i="1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 algn="r" defTabSz="914378" eaLnBrk="1" hangingPunct="1">
              <a:buNone/>
              <a:defRPr/>
            </a:pPr>
            <a:r>
              <a:rPr lang="en-US" altLang="en-US" sz="1600" i="1" kern="0" dirty="0">
                <a:solidFill>
                  <a:srgbClr val="FFFFFF"/>
                </a:solidFill>
                <a:latin typeface="Arial"/>
                <a:cs typeface="Arial"/>
              </a:rPr>
              <a:t>December 15, 2019</a:t>
            </a:r>
          </a:p>
        </p:txBody>
      </p:sp>
    </p:spTree>
    <p:extLst>
      <p:ext uri="{BB962C8B-B14F-4D97-AF65-F5344CB8AC3E}">
        <p14:creationId xmlns:p14="http://schemas.microsoft.com/office/powerpoint/2010/main" val="20865843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14626</TotalTime>
  <Words>367</Words>
  <Application>Microsoft Office PowerPoint</Application>
  <PresentationFormat>Custom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Joel 2.28-32 Whoever calls upon the name of the Lord shall be saved</dc:title>
  <dc:creator>Carl Lungstrum</dc:creator>
  <cp:lastModifiedBy>Carl</cp:lastModifiedBy>
  <cp:revision>996</cp:revision>
  <cp:lastPrinted>2019-12-15T15:43:20Z</cp:lastPrinted>
  <dcterms:created xsi:type="dcterms:W3CDTF">2012-03-18T20:35:27Z</dcterms:created>
  <dcterms:modified xsi:type="dcterms:W3CDTF">2020-01-18T19:43:11Z</dcterms:modified>
</cp:coreProperties>
</file>